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6" r:id="rId2"/>
    <p:sldId id="278" r:id="rId3"/>
    <p:sldId id="280" r:id="rId4"/>
    <p:sldId id="279" r:id="rId5"/>
    <p:sldId id="281" r:id="rId6"/>
    <p:sldId id="297" r:id="rId7"/>
    <p:sldId id="298" r:id="rId8"/>
    <p:sldId id="296" r:id="rId9"/>
    <p:sldId id="285" r:id="rId10"/>
    <p:sldId id="301" r:id="rId11"/>
    <p:sldId id="286" r:id="rId12"/>
    <p:sldId id="300" r:id="rId13"/>
    <p:sldId id="299" r:id="rId14"/>
    <p:sldId id="287" r:id="rId15"/>
    <p:sldId id="295" r:id="rId16"/>
    <p:sldId id="288" r:id="rId17"/>
    <p:sldId id="289" r:id="rId18"/>
    <p:sldId id="290" r:id="rId19"/>
    <p:sldId id="291" r:id="rId20"/>
    <p:sldId id="292" r:id="rId21"/>
    <p:sldId id="29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CE0"/>
    <a:srgbClr val="3E3B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98" autoAdjust="0"/>
    <p:restoredTop sz="91533"/>
  </p:normalViewPr>
  <p:slideViewPr>
    <p:cSldViewPr snapToGrid="0" snapToObjects="1">
      <p:cViewPr varScale="1">
        <p:scale>
          <a:sx n="105" d="100"/>
          <a:sy n="105" d="100"/>
        </p:scale>
        <p:origin x="1146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본고딕" panose="020B0500000000000000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본고딕" panose="020B0500000000000000"/>
              </a:defRPr>
            </a:lvl1pPr>
          </a:lstStyle>
          <a:p>
            <a:fld id="{F2C9D35E-5E4E-3B48-8590-A35C5A5531A9}" type="datetimeFigureOut">
              <a:rPr kumimoji="1" lang="ko-KR" altLang="en-US" smtClean="0"/>
              <a:pPr/>
              <a:t>2021-11-10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본고딕" panose="020B0500000000000000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본고딕" panose="020B0500000000000000"/>
              </a:defRPr>
            </a:lvl1pPr>
          </a:lstStyle>
          <a:p>
            <a:fld id="{60785A52-B7A4-7143-9802-286EC1F58133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685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본고딕" panose="020B0500000000000000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85A52-B7A4-7143-9802-286EC1F58133}" type="slidenum">
              <a:rPr kumimoji="1" lang="ko-KR" altLang="en-US" smtClean="0"/>
              <a:t>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9849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85A52-B7A4-7143-9802-286EC1F58133}" type="slidenum">
              <a:rPr kumimoji="1" lang="ko-KR" altLang="en-US" smtClean="0"/>
              <a:t>11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7517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85A52-B7A4-7143-9802-286EC1F58133}" type="slidenum">
              <a:rPr kumimoji="1" lang="ko-KR" altLang="en-US" smtClean="0"/>
              <a:t>12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4009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85A52-B7A4-7143-9802-286EC1F58133}" type="slidenum">
              <a:rPr kumimoji="1" lang="ko-KR" altLang="en-US" smtClean="0"/>
              <a:t>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916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85A52-B7A4-7143-9802-286EC1F58133}" type="slidenum">
              <a:rPr kumimoji="1" lang="ko-KR" altLang="en-US" smtClean="0"/>
              <a:t>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680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85A52-B7A4-7143-9802-286EC1F58133}" type="slidenum">
              <a:rPr kumimoji="1" lang="ko-KR" altLang="en-US" smtClean="0"/>
              <a:t>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8971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의안 시작 화면 (필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00851B84-5268-8147-A646-1DFB3C6DB585}"/>
              </a:ext>
            </a:extLst>
          </p:cNvPr>
          <p:cNvGrpSpPr/>
          <p:nvPr userDrawn="1"/>
        </p:nvGrpSpPr>
        <p:grpSpPr>
          <a:xfrm>
            <a:off x="3239889" y="2921169"/>
            <a:ext cx="5780799" cy="1015663"/>
            <a:chOff x="2693636" y="2589510"/>
            <a:chExt cx="5780799" cy="1015662"/>
          </a:xfrm>
        </p:grpSpPr>
        <p:sp>
          <p:nvSpPr>
            <p:cNvPr id="7" name="텍스트상자 3">
              <a:extLst>
                <a:ext uri="{FF2B5EF4-FFF2-40B4-BE49-F238E27FC236}">
                  <a16:creationId xmlns:a16="http://schemas.microsoft.com/office/drawing/2014/main" id="{1AC1016E-03C9-BD4F-BB1D-FA650309714E}"/>
                </a:ext>
              </a:extLst>
            </p:cNvPr>
            <p:cNvSpPr txBox="1"/>
            <p:nvPr/>
          </p:nvSpPr>
          <p:spPr>
            <a:xfrm>
              <a:off x="2693636" y="2589510"/>
              <a:ext cx="3485794" cy="1015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6000" b="1" dirty="0">
                  <a:solidFill>
                    <a:srgbClr val="3F3CE0"/>
                  </a:solidFill>
                  <a:latin typeface="NanumGothicOTF" panose="020D0604000000000000" pitchFamily="34" charset="-127"/>
                  <a:ea typeface="본고딕" panose="020B0500000000000000"/>
                </a:rPr>
                <a:t>BEAR</a:t>
              </a:r>
              <a:r>
                <a:rPr kumimoji="1" lang="ko-KR" altLang="en-US" sz="6000" b="1" dirty="0">
                  <a:solidFill>
                    <a:srgbClr val="3F3CE0"/>
                  </a:solidFill>
                  <a:latin typeface="NanumGothicOTF" panose="020D0604000000000000" pitchFamily="34" charset="-127"/>
                  <a:ea typeface="본고딕" panose="020B0500000000000000"/>
                </a:rPr>
                <a:t> </a:t>
              </a:r>
              <a:r>
                <a:rPr kumimoji="1" lang="en-US" altLang="ko-KR" sz="6000" b="1" dirty="0">
                  <a:solidFill>
                    <a:srgbClr val="3F3CE0"/>
                  </a:solidFill>
                  <a:latin typeface="NanumGothicOTF" panose="020D0604000000000000" pitchFamily="34" charset="-127"/>
                  <a:ea typeface="본고딕" panose="020B0500000000000000"/>
                </a:rPr>
                <a:t>U</a:t>
              </a:r>
              <a:endParaRPr kumimoji="1" lang="ko-KR" altLang="en-US" sz="6000" b="1" dirty="0">
                <a:solidFill>
                  <a:srgbClr val="3F3CE0"/>
                </a:solidFill>
                <a:latin typeface="NanumGothicOTF" panose="020D0604000000000000" pitchFamily="34" charset="-127"/>
                <a:ea typeface="본고딕" panose="020B050000000000000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9EC564-B9AE-4348-AA8E-75695ECC10C9}"/>
                </a:ext>
              </a:extLst>
            </p:cNvPr>
            <p:cNvSpPr txBox="1"/>
            <p:nvPr/>
          </p:nvSpPr>
          <p:spPr>
            <a:xfrm>
              <a:off x="6007093" y="2820342"/>
              <a:ext cx="246734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3000" spc="-150" dirty="0">
                  <a:solidFill>
                    <a:srgbClr val="3F3CE0"/>
                  </a:solidFill>
                  <a:latin typeface="Source Han Sans K Medium" panose="020B0500000000000000" pitchFamily="34" charset="-128"/>
                  <a:ea typeface="본고딕" panose="020B0500000000000000"/>
                </a:rPr>
                <a:t>온라인 강의안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944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체 강의안 시작 슬라이드">
    <p:bg>
      <p:bgPr>
        <a:solidFill>
          <a:srgbClr val="3E3B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375C8F45-C1DE-744E-9419-646A26173ECD}"/>
              </a:ext>
            </a:extLst>
          </p:cNvPr>
          <p:cNvSpPr/>
          <p:nvPr userDrawn="1"/>
        </p:nvSpPr>
        <p:spPr>
          <a:xfrm>
            <a:off x="4953000" y="4264403"/>
            <a:ext cx="2286000" cy="42333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spc="-150" dirty="0">
              <a:solidFill>
                <a:srgbClr val="3E3BE0"/>
              </a:solidFill>
              <a:latin typeface="Source Han Sans K Medium" panose="020B0500000000000000" pitchFamily="34" charset="-128"/>
              <a:ea typeface="본고딕" panose="020B0500000000000000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71BDF545-16A8-5A40-98AA-3BB8A553F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5132" y="2978586"/>
            <a:ext cx="8441735" cy="1015663"/>
          </a:xfrm>
          <a:noFill/>
        </p:spPr>
        <p:txBody>
          <a:bodyPr wrap="none" rtlCol="0">
            <a:spAutoFit/>
          </a:bodyPr>
          <a:lstStyle>
            <a:lvl1pPr algn="ctr">
              <a:lnSpc>
                <a:spcPct val="100000"/>
              </a:lnSpc>
              <a:defRPr lang="ko-KR" altLang="en-US" sz="6000" spc="-150">
                <a:solidFill>
                  <a:schemeClr val="bg1"/>
                </a:solidFill>
                <a:latin typeface="본고딕" panose="020B0500000000000000"/>
                <a:ea typeface="본고딕" panose="020B0500000000000000"/>
                <a:cs typeface="+mn-cs"/>
              </a:defRPr>
            </a:lvl1pPr>
          </a:lstStyle>
          <a:p>
            <a:pPr marL="0" lvl="0" algn="ctr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2" name="부제목 2">
            <a:extLst>
              <a:ext uri="{FF2B5EF4-FFF2-40B4-BE49-F238E27FC236}">
                <a16:creationId xmlns:a16="http://schemas.microsoft.com/office/drawing/2014/main" id="{9E319C66-38E9-5544-A175-F46C56930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3269" y="2431944"/>
            <a:ext cx="4025461" cy="400110"/>
          </a:xfr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2000" spc="-150">
                <a:solidFill>
                  <a:schemeClr val="bg1"/>
                </a:solidFill>
                <a:latin typeface="본고딕" panose="020B0500000000000000"/>
                <a:ea typeface="본고딕" panose="020B0500000000000000"/>
              </a:defRPr>
            </a:lvl1pPr>
          </a:lstStyle>
          <a:p>
            <a:pPr marL="0" lvl="0" algn="ctr"/>
            <a:r>
              <a:rPr kumimoji="1" lang="ko-KR" altLang="en-US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16722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의별 시작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7A6BAB2-DAA4-FE4E-97BE-3F82F10B73AC}"/>
              </a:ext>
            </a:extLst>
          </p:cNvPr>
          <p:cNvSpPr/>
          <p:nvPr userDrawn="1"/>
        </p:nvSpPr>
        <p:spPr>
          <a:xfrm>
            <a:off x="0" y="3429000"/>
            <a:ext cx="12192001" cy="3429000"/>
          </a:xfrm>
          <a:prstGeom prst="rect">
            <a:avLst/>
          </a:prstGeom>
          <a:solidFill>
            <a:srgbClr val="3F3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본고딕" panose="020B050000000000000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E407BF8-23BC-F04E-A7D6-C1C3F30F5DDA}"/>
              </a:ext>
            </a:extLst>
          </p:cNvPr>
          <p:cNvSpPr/>
          <p:nvPr userDrawn="1"/>
        </p:nvSpPr>
        <p:spPr>
          <a:xfrm>
            <a:off x="1154206" y="2178671"/>
            <a:ext cx="9883589" cy="2500658"/>
          </a:xfrm>
          <a:prstGeom prst="roundRect">
            <a:avLst>
              <a:gd name="adj" fmla="val 5682"/>
            </a:avLst>
          </a:prstGeom>
          <a:solidFill>
            <a:schemeClr val="bg1"/>
          </a:solidFill>
          <a:ln w="85725">
            <a:solidFill>
              <a:srgbClr val="312FB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>
              <a:latin typeface="Source Han Sans K" panose="020B0500000000000000" pitchFamily="34" charset="-128"/>
              <a:ea typeface="Source Han Sans K" panose="020B0500000000000000" pitchFamily="34" charset="-128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2C77D3F8-4059-B942-B314-B76B3E4B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7414"/>
            <a:ext cx="10515600" cy="858721"/>
          </a:xfrm>
        </p:spPr>
        <p:txBody>
          <a:bodyPr>
            <a:normAutofit/>
          </a:bodyPr>
          <a:lstStyle>
            <a:lvl1pPr algn="ctr">
              <a:defRPr sz="4800" b="0" i="0" spc="-150">
                <a:solidFill>
                  <a:schemeClr val="tx1">
                    <a:lumMod val="90000"/>
                    <a:lumOff val="10000"/>
                  </a:schemeClr>
                </a:solidFill>
                <a:latin typeface="본고딕" panose="020B0500000000000000"/>
                <a:ea typeface="본고딕" panose="020B0500000000000000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78B5C03A-6706-2046-851E-F75B24EA61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87923"/>
            <a:ext cx="9144000" cy="430839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0" i="0" spc="-150">
                <a:solidFill>
                  <a:srgbClr val="3E3BE0"/>
                </a:solidFill>
                <a:latin typeface="Source Han Sans K" panose="020B0500000000000000" pitchFamily="34" charset="-128"/>
                <a:ea typeface="Source Han Sans K" panose="020B0500000000000000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30362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챕터별 강의 소개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3411F1A7-2F9F-6042-96EF-7F9B3B5CEAF3}"/>
              </a:ext>
            </a:extLst>
          </p:cNvPr>
          <p:cNvSpPr/>
          <p:nvPr userDrawn="1"/>
        </p:nvSpPr>
        <p:spPr>
          <a:xfrm>
            <a:off x="5008790" y="734786"/>
            <a:ext cx="2174421" cy="473529"/>
          </a:xfrm>
          <a:prstGeom prst="roundRect">
            <a:avLst>
              <a:gd name="adj" fmla="val 50000"/>
            </a:avLst>
          </a:prstGeom>
          <a:solidFill>
            <a:srgbClr val="3E3B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0" i="0" dirty="0">
                <a:latin typeface="Source Han Sans K Medium" panose="020B0500000000000000" pitchFamily="34" charset="-128"/>
                <a:ea typeface="본고딕" panose="020B0500000000000000"/>
              </a:rPr>
              <a:t>CHAPTER</a:t>
            </a:r>
            <a:endParaRPr kumimoji="1" lang="ko-KR" altLang="en-US" sz="2000" b="0" i="0" dirty="0">
              <a:latin typeface="Source Han Sans K Medium" panose="020B0500000000000000" pitchFamily="34" charset="-128"/>
              <a:ea typeface="본고딕" panose="020B0500000000000000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10B9EFB-90C7-A84D-ACA3-D8A381003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271" y="1442811"/>
            <a:ext cx="4909457" cy="614589"/>
          </a:xfrm>
        </p:spPr>
        <p:txBody>
          <a:bodyPr>
            <a:normAutofit/>
          </a:bodyPr>
          <a:lstStyle>
            <a:lvl1pPr algn="ctr">
              <a:defRPr sz="2800" b="0" i="0" spc="-150">
                <a:solidFill>
                  <a:schemeClr val="tx1">
                    <a:lumMod val="90000"/>
                    <a:lumOff val="10000"/>
                  </a:schemeClr>
                </a:solidFill>
                <a:latin typeface="본고딕" panose="020B0500000000000000"/>
                <a:ea typeface="본고딕" panose="020B0500000000000000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1D8F1D4-3815-4441-9F80-181135A37BB4}"/>
              </a:ext>
            </a:extLst>
          </p:cNvPr>
          <p:cNvGrpSpPr/>
          <p:nvPr userDrawn="1"/>
        </p:nvGrpSpPr>
        <p:grpSpPr>
          <a:xfrm>
            <a:off x="1" y="6502922"/>
            <a:ext cx="12311316" cy="401248"/>
            <a:chOff x="0" y="387410"/>
            <a:chExt cx="24621029" cy="80249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B855579-A6F7-E04A-9B5F-6289DC24DAF2}"/>
                </a:ext>
              </a:extLst>
            </p:cNvPr>
            <p:cNvSpPr/>
            <p:nvPr userDrawn="1"/>
          </p:nvSpPr>
          <p:spPr>
            <a:xfrm>
              <a:off x="0" y="387410"/>
              <a:ext cx="24382413" cy="707887"/>
            </a:xfrm>
            <a:prstGeom prst="rect">
              <a:avLst/>
            </a:prstGeom>
            <a:solidFill>
              <a:srgbClr val="3F3C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900" dirty="0">
                <a:ea typeface="본고딕" panose="020B0500000000000000"/>
              </a:endParaRPr>
            </a:p>
          </p:txBody>
        </p:sp>
        <p:sp>
          <p:nvSpPr>
            <p:cNvPr id="7" name="텍스트상자 3">
              <a:extLst>
                <a:ext uri="{FF2B5EF4-FFF2-40B4-BE49-F238E27FC236}">
                  <a16:creationId xmlns:a16="http://schemas.microsoft.com/office/drawing/2014/main" id="{E63EAD55-018F-2244-8937-33AF3CBA32A5}"/>
                </a:ext>
              </a:extLst>
            </p:cNvPr>
            <p:cNvSpPr txBox="1"/>
            <p:nvPr userDrawn="1"/>
          </p:nvSpPr>
          <p:spPr>
            <a:xfrm>
              <a:off x="21541607" y="389686"/>
              <a:ext cx="3079422" cy="800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b="1" dirty="0">
                  <a:solidFill>
                    <a:schemeClr val="bg1"/>
                  </a:solidFill>
                  <a:latin typeface="NanumGothicOTF" panose="020D0604000000000000" pitchFamily="34" charset="-127"/>
                  <a:ea typeface="본고딕" panose="020B0500000000000000"/>
                </a:rPr>
                <a:t>BEAR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NanumGothicOTF" panose="020D0604000000000000" pitchFamily="34" charset="-127"/>
                  <a:ea typeface="본고딕" panose="020B0500000000000000"/>
                </a:rPr>
                <a:t> 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NanumGothicOTF" panose="020D0604000000000000" pitchFamily="34" charset="-127"/>
                  <a:ea typeface="본고딕" panose="020B0500000000000000"/>
                </a:rPr>
                <a:t>U</a:t>
              </a:r>
              <a:endParaRPr kumimoji="1" lang="ko-KR" altLang="en-US" sz="2000" b="1" dirty="0">
                <a:solidFill>
                  <a:schemeClr val="bg1"/>
                </a:solidFill>
                <a:latin typeface="NanumGothicOTF" panose="020D0604000000000000" pitchFamily="34" charset="-127"/>
                <a:ea typeface="본고딕" panose="020B050000000000000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569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의 기본 템플릿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1F061AA-2F8C-B640-B98E-74D517A934F1}"/>
              </a:ext>
            </a:extLst>
          </p:cNvPr>
          <p:cNvGrpSpPr/>
          <p:nvPr userDrawn="1"/>
        </p:nvGrpSpPr>
        <p:grpSpPr>
          <a:xfrm>
            <a:off x="1" y="6502922"/>
            <a:ext cx="12311316" cy="401248"/>
            <a:chOff x="0" y="387410"/>
            <a:chExt cx="24621029" cy="80249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2BDAC8E-FA21-6049-B9A1-2E6E8A945D52}"/>
                </a:ext>
              </a:extLst>
            </p:cNvPr>
            <p:cNvSpPr/>
            <p:nvPr userDrawn="1"/>
          </p:nvSpPr>
          <p:spPr>
            <a:xfrm>
              <a:off x="0" y="387410"/>
              <a:ext cx="24382413" cy="707887"/>
            </a:xfrm>
            <a:prstGeom prst="rect">
              <a:avLst/>
            </a:prstGeom>
            <a:solidFill>
              <a:srgbClr val="3F3C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900" dirty="0">
                <a:ea typeface="본고딕" panose="020B0500000000000000"/>
              </a:endParaRPr>
            </a:p>
          </p:txBody>
        </p:sp>
        <p:sp>
          <p:nvSpPr>
            <p:cNvPr id="10" name="텍스트상자 3">
              <a:extLst>
                <a:ext uri="{FF2B5EF4-FFF2-40B4-BE49-F238E27FC236}">
                  <a16:creationId xmlns:a16="http://schemas.microsoft.com/office/drawing/2014/main" id="{131BEFE5-A545-4E49-875A-12B353EA9D2F}"/>
                </a:ext>
              </a:extLst>
            </p:cNvPr>
            <p:cNvSpPr txBox="1"/>
            <p:nvPr userDrawn="1"/>
          </p:nvSpPr>
          <p:spPr>
            <a:xfrm>
              <a:off x="21541607" y="389686"/>
              <a:ext cx="3079422" cy="800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b="1" dirty="0">
                  <a:solidFill>
                    <a:schemeClr val="bg1"/>
                  </a:solidFill>
                  <a:latin typeface="NanumGothicOTF" panose="020D0604000000000000" pitchFamily="34" charset="-127"/>
                  <a:ea typeface="본고딕" panose="020B0500000000000000"/>
                </a:rPr>
                <a:t>BEAR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NanumGothicOTF" panose="020D0604000000000000" pitchFamily="34" charset="-127"/>
                  <a:ea typeface="본고딕" panose="020B0500000000000000"/>
                </a:rPr>
                <a:t> 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NanumGothicOTF" panose="020D0604000000000000" pitchFamily="34" charset="-127"/>
                  <a:ea typeface="본고딕" panose="020B0500000000000000"/>
                </a:rPr>
                <a:t>U</a:t>
              </a:r>
              <a:endParaRPr kumimoji="1" lang="ko-KR" altLang="en-US" sz="2000" b="1" dirty="0">
                <a:solidFill>
                  <a:schemeClr val="bg1"/>
                </a:solidFill>
                <a:latin typeface="NanumGothicOTF" panose="020D0604000000000000" pitchFamily="34" charset="-127"/>
                <a:ea typeface="본고딕" panose="020B0500000000000000"/>
              </a:endParaRPr>
            </a:p>
          </p:txBody>
        </p:sp>
      </p:grp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85A8337-5E85-1C46-82DA-6DF7500D6A24}"/>
              </a:ext>
            </a:extLst>
          </p:cNvPr>
          <p:cNvCxnSpPr>
            <a:cxnSpLocks/>
          </p:cNvCxnSpPr>
          <p:nvPr userDrawn="1"/>
        </p:nvCxnSpPr>
        <p:spPr>
          <a:xfrm>
            <a:off x="2324233" y="928216"/>
            <a:ext cx="944658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개체 틀 1">
            <a:extLst>
              <a:ext uri="{FF2B5EF4-FFF2-40B4-BE49-F238E27FC236}">
                <a16:creationId xmlns:a16="http://schemas.microsoft.com/office/drawing/2014/main" id="{401EA28E-06BD-754B-B6BD-94E30D3B401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324233" y="388533"/>
            <a:ext cx="9520467" cy="65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0" i="0" spc="-150">
                <a:solidFill>
                  <a:schemeClr val="tx1">
                    <a:lumMod val="90000"/>
                    <a:lumOff val="10000"/>
                  </a:schemeClr>
                </a:solidFill>
                <a:latin typeface="본고딕" panose="020B0500000000000000"/>
                <a:ea typeface="본고딕" panose="020B0500000000000000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4D95D523-6FB0-0340-852E-82B6837440F6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2338209" y="1721718"/>
            <a:ext cx="9015591" cy="3414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50000"/>
              </a:lnSpc>
              <a:buClr>
                <a:srgbClr val="3E3BE0"/>
              </a:buClr>
              <a:buFont typeface="Wingdings" pitchFamily="2" charset="2"/>
              <a:buChar char="§"/>
              <a:defRPr sz="2400" b="0" i="0">
                <a:solidFill>
                  <a:schemeClr val="tx1">
                    <a:lumMod val="90000"/>
                    <a:lumOff val="10000"/>
                  </a:schemeClr>
                </a:solidFill>
                <a:latin typeface="Source Han Sans K" panose="020B0500000000000000" pitchFamily="34" charset="-128"/>
                <a:ea typeface="Source Han Sans K" panose="020B0500000000000000" pitchFamily="34" charset="-128"/>
              </a:defRPr>
            </a:lvl1pPr>
          </a:lstStyle>
          <a:p>
            <a:pPr lvl="0"/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9C5B37-0E7E-454C-9C94-5028A558FD3B}"/>
              </a:ext>
            </a:extLst>
          </p:cNvPr>
          <p:cNvSpPr/>
          <p:nvPr userDrawn="1"/>
        </p:nvSpPr>
        <p:spPr>
          <a:xfrm>
            <a:off x="1" y="0"/>
            <a:ext cx="2192894" cy="6856866"/>
          </a:xfrm>
          <a:prstGeom prst="rect">
            <a:avLst/>
          </a:prstGeom>
          <a:solidFill>
            <a:srgbClr val="3F3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>
                <a:noFill/>
              </a:ln>
              <a:ea typeface="본고딕" panose="020B050000000000000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DCFD91D-2D06-4526-8700-B0A6A950D3BB}"/>
              </a:ext>
            </a:extLst>
          </p:cNvPr>
          <p:cNvCxnSpPr>
            <a:cxnSpLocks/>
          </p:cNvCxnSpPr>
          <p:nvPr userDrawn="1"/>
        </p:nvCxnSpPr>
        <p:spPr>
          <a:xfrm>
            <a:off x="931724" y="715105"/>
            <a:ext cx="331113" cy="0"/>
          </a:xfrm>
          <a:prstGeom prst="line">
            <a:avLst/>
          </a:prstGeom>
          <a:ln w="28575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B504C1F-537F-4526-AC99-B79322565599}"/>
              </a:ext>
            </a:extLst>
          </p:cNvPr>
          <p:cNvCxnSpPr>
            <a:cxnSpLocks/>
          </p:cNvCxnSpPr>
          <p:nvPr userDrawn="1"/>
        </p:nvCxnSpPr>
        <p:spPr>
          <a:xfrm>
            <a:off x="1" y="1430102"/>
            <a:ext cx="21928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2A2D562-4BE3-47FE-863A-F2ADB0049935}"/>
              </a:ext>
            </a:extLst>
          </p:cNvPr>
          <p:cNvCxnSpPr>
            <a:cxnSpLocks/>
          </p:cNvCxnSpPr>
          <p:nvPr userDrawn="1"/>
        </p:nvCxnSpPr>
        <p:spPr>
          <a:xfrm>
            <a:off x="931724" y="2053676"/>
            <a:ext cx="331113" cy="0"/>
          </a:xfrm>
          <a:prstGeom prst="line">
            <a:avLst/>
          </a:prstGeom>
          <a:ln w="28575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34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251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48A81E-613E-5E49-B37F-E272F2A4F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76E83F-3D6B-A140-B77F-82D12B731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8CA1E9-4A92-394E-8DA2-57E2202D69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본고딕" panose="020B0500000000000000"/>
              </a:defRPr>
            </a:lvl1pPr>
          </a:lstStyle>
          <a:p>
            <a:fld id="{DB6A5136-8FB1-5142-BC86-43FFF4F9C2BE}" type="datetimeFigureOut">
              <a:rPr kumimoji="1" lang="ko-KR" altLang="en-US" smtClean="0"/>
              <a:pPr/>
              <a:t>2021-11-10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D2A12D-A89A-B24A-8CF8-E5091BF485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본고딕" panose="020B0500000000000000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2013E5-B76B-3443-AC0E-167575993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본고딕" panose="020B0500000000000000"/>
              </a:defRPr>
            </a:lvl1pPr>
          </a:lstStyle>
          <a:p>
            <a:fld id="{A3A4CCC4-3CB7-D142-89E2-126ADB30A83E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852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0" r:id="rId2"/>
    <p:sldLayoutId id="2147483663" r:id="rId3"/>
    <p:sldLayoutId id="2147483661" r:id="rId4"/>
    <p:sldLayoutId id="2147483655" r:id="rId5"/>
    <p:sldLayoutId id="214748366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본고딕" panose="020B0500000000000000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spc="-150">
          <a:solidFill>
            <a:schemeClr val="tx1"/>
          </a:solidFill>
          <a:latin typeface="본고딕" panose="020B0500000000000000"/>
          <a:ea typeface="본고딕" panose="020B0500000000000000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525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571FA-7990-A24C-83EA-859EC585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컴포넌트</a:t>
            </a:r>
            <a:r>
              <a:rPr kumimoji="1" lang="en-US" altLang="ko-KR" dirty="0"/>
              <a:t>(Component)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36744-6D01-4133-9AFA-86576ED879FD}"/>
              </a:ext>
            </a:extLst>
          </p:cNvPr>
          <p:cNvSpPr txBox="1"/>
          <p:nvPr/>
        </p:nvSpPr>
        <p:spPr>
          <a:xfrm>
            <a:off x="1" y="258080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/>
              </a:rPr>
              <a:t>CHAPTER.01</a:t>
            </a:r>
            <a:endParaRPr lang="ko-KR" altLang="en-US" sz="2000" b="1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3699-256F-4B53-94ED-D181738564C8}"/>
              </a:ext>
            </a:extLst>
          </p:cNvPr>
          <p:cNvSpPr txBox="1"/>
          <p:nvPr/>
        </p:nvSpPr>
        <p:spPr>
          <a:xfrm>
            <a:off x="1" y="813639"/>
            <a:ext cx="218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/>
              </a:rPr>
              <a:t>리액트와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/>
              </a:rPr>
              <a:t> 친해지기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3BBA4-A3EC-4AB1-AA51-BA71329F4EAA}"/>
              </a:ext>
            </a:extLst>
          </p:cNvPr>
          <p:cNvSpPr txBox="1"/>
          <p:nvPr/>
        </p:nvSpPr>
        <p:spPr>
          <a:xfrm>
            <a:off x="1" y="1580225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/>
              </a:rPr>
              <a:t>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95CF9-D9D5-4A8D-993D-6A94022622A4}"/>
              </a:ext>
            </a:extLst>
          </p:cNvPr>
          <p:cNvSpPr txBox="1"/>
          <p:nvPr/>
        </p:nvSpPr>
        <p:spPr>
          <a:xfrm>
            <a:off x="1" y="2159202"/>
            <a:ext cx="218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/>
              </a:rPr>
              <a:t>리액트는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/>
              </a:rPr>
              <a:t> 컴포넌트로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/>
              </a:rPr>
              <a:t>작동합니다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657502-532B-9744-A8DD-596E1B32CA55}"/>
              </a:ext>
            </a:extLst>
          </p:cNvPr>
          <p:cNvGrpSpPr/>
          <p:nvPr/>
        </p:nvGrpSpPr>
        <p:grpSpPr>
          <a:xfrm>
            <a:off x="3196524" y="1580225"/>
            <a:ext cx="7772894" cy="4320000"/>
            <a:chOff x="3062514" y="1580225"/>
            <a:chExt cx="7772894" cy="43200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02C1F49-2EF9-F448-B8F5-24BDC07D8BF7}"/>
                </a:ext>
              </a:extLst>
            </p:cNvPr>
            <p:cNvSpPr/>
            <p:nvPr/>
          </p:nvSpPr>
          <p:spPr>
            <a:xfrm>
              <a:off x="3062514" y="1580225"/>
              <a:ext cx="3425372" cy="43200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KR" dirty="0">
                  <a:ea typeface="본고딕" panose="020B0500000000000000"/>
                </a:rPr>
                <a:t>Object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7B253E1-A5FC-7B4C-AADC-C74B3298453B}"/>
                </a:ext>
              </a:extLst>
            </p:cNvPr>
            <p:cNvSpPr/>
            <p:nvPr/>
          </p:nvSpPr>
          <p:spPr>
            <a:xfrm>
              <a:off x="7410036" y="1580225"/>
              <a:ext cx="3425372" cy="144000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KR" dirty="0">
                  <a:ea typeface="본고딕" panose="020B0500000000000000"/>
                </a:rPr>
                <a:t>Top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7AEAA87-459E-2C46-9F2C-895616410B8A}"/>
                </a:ext>
              </a:extLst>
            </p:cNvPr>
            <p:cNvSpPr/>
            <p:nvPr/>
          </p:nvSpPr>
          <p:spPr>
            <a:xfrm>
              <a:off x="7410036" y="3020225"/>
              <a:ext cx="1712686" cy="144000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KR" dirty="0">
                  <a:ea typeface="본고딕" panose="020B0500000000000000"/>
                </a:rPr>
                <a:t>Left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D70F55C-CF39-3541-9AE9-B1F9972E5490}"/>
                </a:ext>
              </a:extLst>
            </p:cNvPr>
            <p:cNvSpPr/>
            <p:nvPr/>
          </p:nvSpPr>
          <p:spPr>
            <a:xfrm>
              <a:off x="7410036" y="4460225"/>
              <a:ext cx="3425372" cy="14400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KR" dirty="0">
                  <a:ea typeface="본고딕" panose="020B0500000000000000"/>
                </a:rPr>
                <a:t>Bottom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64B266A-FEB6-5F4C-A493-2F61FD6007B2}"/>
                </a:ext>
              </a:extLst>
            </p:cNvPr>
            <p:cNvSpPr/>
            <p:nvPr/>
          </p:nvSpPr>
          <p:spPr>
            <a:xfrm>
              <a:off x="9122722" y="3020225"/>
              <a:ext cx="1712686" cy="1440000"/>
            </a:xfrm>
            <a:prstGeom prst="round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KR" dirty="0">
                  <a:ea typeface="본고딕" panose="020B0500000000000000"/>
                </a:rPr>
                <a:t>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9616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571FA-7990-A24C-83EA-859EC585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리액트의</a:t>
            </a:r>
            <a:r>
              <a:rPr kumimoji="1" lang="ko-KR" altLang="en-US" dirty="0"/>
              <a:t> 컴포넌트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36744-6D01-4133-9AFA-86576ED879FD}"/>
              </a:ext>
            </a:extLst>
          </p:cNvPr>
          <p:cNvSpPr txBox="1"/>
          <p:nvPr/>
        </p:nvSpPr>
        <p:spPr>
          <a:xfrm>
            <a:off x="1" y="258080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CHAPTER.01</a:t>
            </a:r>
            <a:endParaRPr lang="ko-KR" altLang="en-US" sz="2000" b="1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3699-256F-4B53-94ED-D181738564C8}"/>
              </a:ext>
            </a:extLst>
          </p:cNvPr>
          <p:cNvSpPr txBox="1"/>
          <p:nvPr/>
        </p:nvSpPr>
        <p:spPr>
          <a:xfrm>
            <a:off x="1" y="813639"/>
            <a:ext cx="218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리액트와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 친해지기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3BBA4-A3EC-4AB1-AA51-BA71329F4EAA}"/>
              </a:ext>
            </a:extLst>
          </p:cNvPr>
          <p:cNvSpPr txBox="1"/>
          <p:nvPr/>
        </p:nvSpPr>
        <p:spPr>
          <a:xfrm>
            <a:off x="1" y="1580225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95CF9-D9D5-4A8D-993D-6A94022622A4}"/>
              </a:ext>
            </a:extLst>
          </p:cNvPr>
          <p:cNvSpPr txBox="1"/>
          <p:nvPr/>
        </p:nvSpPr>
        <p:spPr>
          <a:xfrm>
            <a:off x="1" y="2159202"/>
            <a:ext cx="218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리액트는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 컴포넌트로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작동합니다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DDECD-1FDF-024D-B993-3C0EF5E33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컴포넌트는</a:t>
            </a:r>
            <a:r>
              <a:rPr lang="ko-KR" altLang="en-US" dirty="0">
                <a:ea typeface="본고딕" panose="020B0500000000000000"/>
              </a:rPr>
              <a:t> </a:t>
            </a:r>
            <a:r>
              <a:rPr lang="en-US" altLang="ko-KR" dirty="0">
                <a:ea typeface="본고딕" panose="020B0500000000000000"/>
              </a:rPr>
              <a:t>props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en-US" altLang="ko-KR" dirty="0"/>
              <a:t>JSX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리턴하는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함수</a:t>
            </a:r>
            <a:r>
              <a:rPr lang="en-US" altLang="ko-KR" dirty="0"/>
              <a:t>”</a:t>
            </a:r>
          </a:p>
          <a:p>
            <a:pPr lvl="1"/>
            <a:r>
              <a:rPr lang="ko-KR" altLang="en-US" dirty="0" err="1">
                <a:ea typeface="본고딕" panose="020B0500000000000000"/>
              </a:rPr>
              <a:t>클래스형</a:t>
            </a:r>
            <a:r>
              <a:rPr lang="ko-KR" altLang="en-US" dirty="0">
                <a:ea typeface="본고딕" panose="020B0500000000000000"/>
              </a:rPr>
              <a:t> 컴포넌트</a:t>
            </a:r>
            <a:r>
              <a:rPr lang="en-US" altLang="ko-KR" dirty="0">
                <a:ea typeface="본고딕" panose="020B0500000000000000"/>
              </a:rPr>
              <a:t>?</a:t>
            </a:r>
          </a:p>
          <a:p>
            <a:r>
              <a:rPr lang="ko-KR" altLang="en-US" dirty="0"/>
              <a:t>컴포넌트들을 모아서 전체 </a:t>
            </a:r>
            <a:r>
              <a:rPr lang="ko-KR" altLang="en-US" dirty="0" err="1"/>
              <a:t>리액트</a:t>
            </a:r>
            <a:r>
              <a:rPr lang="ko-KR" altLang="en-US" dirty="0"/>
              <a:t> 앱을 구성</a:t>
            </a:r>
            <a:endParaRPr lang="en-US" altLang="ko-KR" dirty="0"/>
          </a:p>
          <a:p>
            <a:endParaRPr lang="en-K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4D4708F-2AD7-8547-846D-692E52C23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466" y="4011386"/>
            <a:ext cx="8890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43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571FA-7990-A24C-83EA-859EC585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컴포넌트의 장점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36744-6D01-4133-9AFA-86576ED879FD}"/>
              </a:ext>
            </a:extLst>
          </p:cNvPr>
          <p:cNvSpPr txBox="1"/>
          <p:nvPr/>
        </p:nvSpPr>
        <p:spPr>
          <a:xfrm>
            <a:off x="1" y="258080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CHAPTER.01</a:t>
            </a:r>
            <a:endParaRPr lang="ko-KR" altLang="en-US" sz="2000" b="1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3699-256F-4B53-94ED-D181738564C8}"/>
              </a:ext>
            </a:extLst>
          </p:cNvPr>
          <p:cNvSpPr txBox="1"/>
          <p:nvPr/>
        </p:nvSpPr>
        <p:spPr>
          <a:xfrm>
            <a:off x="1" y="813639"/>
            <a:ext cx="218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리액트와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 친해지기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3BBA4-A3EC-4AB1-AA51-BA71329F4EAA}"/>
              </a:ext>
            </a:extLst>
          </p:cNvPr>
          <p:cNvSpPr txBox="1"/>
          <p:nvPr/>
        </p:nvSpPr>
        <p:spPr>
          <a:xfrm>
            <a:off x="1" y="1580225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95CF9-D9D5-4A8D-993D-6A94022622A4}"/>
              </a:ext>
            </a:extLst>
          </p:cNvPr>
          <p:cNvSpPr txBox="1"/>
          <p:nvPr/>
        </p:nvSpPr>
        <p:spPr>
          <a:xfrm>
            <a:off x="1" y="2159202"/>
            <a:ext cx="218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리액트는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 컴포넌트로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작동합니다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pic>
        <p:nvPicPr>
          <p:cNvPr id="3074" name="Picture 2" descr="assorted-color plastic tools">
            <a:extLst>
              <a:ext uri="{FF2B5EF4-FFF2-40B4-BE49-F238E27FC236}">
                <a16:creationId xmlns:a16="http://schemas.microsoft.com/office/drawing/2014/main" id="{8B1E4043-95B9-6847-A728-C148BD78D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2"/>
          <a:stretch/>
        </p:blipFill>
        <p:spPr bwMode="auto">
          <a:xfrm>
            <a:off x="3425848" y="1780280"/>
            <a:ext cx="3494075" cy="40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0C6211C-89FB-A848-8BF9-EDB82B715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723" y="1780280"/>
            <a:ext cx="3494076" cy="4033452"/>
          </a:xfrm>
        </p:spPr>
        <p:txBody>
          <a:bodyPr anchor="ctr"/>
          <a:lstStyle/>
          <a:p>
            <a:r>
              <a:rPr lang="ko-KR" altLang="en-US" dirty="0" err="1"/>
              <a:t>가독성</a:t>
            </a:r>
            <a:endParaRPr lang="en-US" altLang="ko-KR" dirty="0"/>
          </a:p>
          <a:p>
            <a:r>
              <a:rPr lang="ko-KR" altLang="en-US" dirty="0" err="1"/>
              <a:t>재사용성</a:t>
            </a:r>
            <a:endParaRPr lang="en-US" altLang="ko-KR" dirty="0"/>
          </a:p>
          <a:p>
            <a:r>
              <a:rPr lang="ko-KR" altLang="en-US" dirty="0"/>
              <a:t>유지보수</a:t>
            </a:r>
          </a:p>
        </p:txBody>
      </p:sp>
    </p:spTree>
    <p:extLst>
      <p:ext uri="{BB962C8B-B14F-4D97-AF65-F5344CB8AC3E}">
        <p14:creationId xmlns:p14="http://schemas.microsoft.com/office/powerpoint/2010/main" val="2637054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571FA-7990-A24C-83EA-859EC585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컴포넌트와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 비교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36744-6D01-4133-9AFA-86576ED879FD}"/>
              </a:ext>
            </a:extLst>
          </p:cNvPr>
          <p:cNvSpPr txBox="1"/>
          <p:nvPr/>
        </p:nvSpPr>
        <p:spPr>
          <a:xfrm>
            <a:off x="1" y="258080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CHAPTER.01</a:t>
            </a:r>
            <a:endParaRPr lang="ko-KR" altLang="en-US" sz="2000" b="1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3699-256F-4B53-94ED-D181738564C8}"/>
              </a:ext>
            </a:extLst>
          </p:cNvPr>
          <p:cNvSpPr txBox="1"/>
          <p:nvPr/>
        </p:nvSpPr>
        <p:spPr>
          <a:xfrm>
            <a:off x="1" y="813639"/>
            <a:ext cx="218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리액트와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 친해지기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3BBA4-A3EC-4AB1-AA51-BA71329F4EAA}"/>
              </a:ext>
            </a:extLst>
          </p:cNvPr>
          <p:cNvSpPr txBox="1"/>
          <p:nvPr/>
        </p:nvSpPr>
        <p:spPr>
          <a:xfrm>
            <a:off x="1" y="1580225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95CF9-D9D5-4A8D-993D-6A94022622A4}"/>
              </a:ext>
            </a:extLst>
          </p:cNvPr>
          <p:cNvSpPr txBox="1"/>
          <p:nvPr/>
        </p:nvSpPr>
        <p:spPr>
          <a:xfrm>
            <a:off x="1" y="2159202"/>
            <a:ext cx="218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리액트는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 컴포넌트로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작동합니다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D1F589-5D8A-1842-A124-BB54AA8E9F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582"/>
          <a:stretch/>
        </p:blipFill>
        <p:spPr>
          <a:xfrm>
            <a:off x="2829247" y="1721718"/>
            <a:ext cx="4716100" cy="401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129AA-45B3-E142-BD85-694AAB4954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475"/>
          <a:stretch/>
        </p:blipFill>
        <p:spPr>
          <a:xfrm>
            <a:off x="8721039" y="2667868"/>
            <a:ext cx="2796510" cy="2120900"/>
          </a:xfrm>
          <a:prstGeom prst="rect">
            <a:avLst/>
          </a:prstGeom>
        </p:spPr>
      </p:pic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F5FCCD17-4F49-E24C-AB4B-27A08A97FE03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>
            <a:off x="7545347" y="3728318"/>
            <a:ext cx="1175692" cy="12700"/>
          </a:xfrm>
          <a:prstGeom prst="curvedConnector3">
            <a:avLst>
              <a:gd name="adj1" fmla="val 50000"/>
            </a:avLst>
          </a:prstGeom>
          <a:ln w="1111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431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571FA-7990-A24C-83EA-859EC585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JSX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36744-6D01-4133-9AFA-86576ED879FD}"/>
              </a:ext>
            </a:extLst>
          </p:cNvPr>
          <p:cNvSpPr txBox="1"/>
          <p:nvPr/>
        </p:nvSpPr>
        <p:spPr>
          <a:xfrm>
            <a:off x="1" y="258080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CHAPTER.01</a:t>
            </a:r>
            <a:endParaRPr lang="ko-KR" altLang="en-US" sz="2000" b="1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3699-256F-4B53-94ED-D181738564C8}"/>
              </a:ext>
            </a:extLst>
          </p:cNvPr>
          <p:cNvSpPr txBox="1"/>
          <p:nvPr/>
        </p:nvSpPr>
        <p:spPr>
          <a:xfrm>
            <a:off x="1" y="813639"/>
            <a:ext cx="218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리액트와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 친해지기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3BBA4-A3EC-4AB1-AA51-BA71329F4EAA}"/>
              </a:ext>
            </a:extLst>
          </p:cNvPr>
          <p:cNvSpPr txBox="1"/>
          <p:nvPr/>
        </p:nvSpPr>
        <p:spPr>
          <a:xfrm>
            <a:off x="1" y="1580225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강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DB3D743-83FF-6044-B5FA-127FC7400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4580" y="1721718"/>
            <a:ext cx="8769219" cy="4259204"/>
          </a:xfrm>
        </p:spPr>
        <p:txBody>
          <a:bodyPr/>
          <a:lstStyle/>
          <a:p>
            <a:r>
              <a:rPr lang="ko-KR" altLang="en-US" dirty="0"/>
              <a:t>컴포넌트를 편리하게 사용할 수 있도록 하는 </a:t>
            </a:r>
            <a:r>
              <a:rPr lang="ko-KR" altLang="en-US" dirty="0" err="1"/>
              <a:t>리액트만의</a:t>
            </a:r>
            <a:r>
              <a:rPr lang="ko-KR" altLang="en-US" dirty="0"/>
              <a:t> 문법</a:t>
            </a:r>
            <a:endParaRPr lang="en-US" altLang="ko-KR" dirty="0"/>
          </a:p>
          <a:p>
            <a:r>
              <a:rPr lang="ko-KR" altLang="en-US" dirty="0"/>
              <a:t>실제로는 </a:t>
            </a:r>
            <a:r>
              <a:rPr lang="ko-KR" altLang="en-US" dirty="0" err="1"/>
              <a:t>리액트는</a:t>
            </a:r>
            <a:r>
              <a:rPr lang="ko-KR" altLang="en-US" dirty="0"/>
              <a:t> </a:t>
            </a:r>
            <a:r>
              <a:rPr lang="en-US" dirty="0"/>
              <a:t>Babel</a:t>
            </a:r>
            <a:r>
              <a:rPr lang="ko-KR" altLang="en-US" dirty="0"/>
              <a:t>이라는 도구를 통해 </a:t>
            </a:r>
            <a:r>
              <a:rPr lang="en-US" dirty="0"/>
              <a:t>JSX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dirty="0"/>
              <a:t>JS</a:t>
            </a:r>
            <a:r>
              <a:rPr lang="ko-KR" altLang="en-US" dirty="0"/>
              <a:t>로 </a:t>
            </a:r>
            <a:r>
              <a:rPr lang="ko-KR" altLang="en-US" dirty="0" err="1"/>
              <a:t>컴파일됨</a:t>
            </a:r>
            <a:r>
              <a:rPr lang="en-US" altLang="ko-KR" dirty="0"/>
              <a:t> </a:t>
            </a:r>
          </a:p>
          <a:p>
            <a:r>
              <a:rPr lang="en-US" dirty="0"/>
              <a:t>HTML </a:t>
            </a:r>
            <a:r>
              <a:rPr lang="ko-KR" altLang="en-US" dirty="0"/>
              <a:t>태그처럼 생겼지만 </a:t>
            </a:r>
            <a:r>
              <a:rPr lang="ko-KR" altLang="en-US" dirty="0" err="1"/>
              <a:t>자바스크립트입니다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198C3-2335-1E4B-BDEC-F023B7ECC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66" y="3851320"/>
            <a:ext cx="10160000" cy="260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7A7A88-E08F-47C3-A0A8-4BC8FCDF1635}"/>
              </a:ext>
            </a:extLst>
          </p:cNvPr>
          <p:cNvSpPr txBox="1"/>
          <p:nvPr/>
        </p:nvSpPr>
        <p:spPr>
          <a:xfrm>
            <a:off x="1" y="2159202"/>
            <a:ext cx="218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JSX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만의 특징을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배워봅시다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14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571FA-7990-A24C-83EA-859EC585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표현식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36744-6D01-4133-9AFA-86576ED879FD}"/>
              </a:ext>
            </a:extLst>
          </p:cNvPr>
          <p:cNvSpPr txBox="1"/>
          <p:nvPr/>
        </p:nvSpPr>
        <p:spPr>
          <a:xfrm>
            <a:off x="1" y="258080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CHAPTER.01</a:t>
            </a:r>
            <a:endParaRPr lang="ko-KR" altLang="en-US" sz="2000" b="1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3699-256F-4B53-94ED-D181738564C8}"/>
              </a:ext>
            </a:extLst>
          </p:cNvPr>
          <p:cNvSpPr txBox="1"/>
          <p:nvPr/>
        </p:nvSpPr>
        <p:spPr>
          <a:xfrm>
            <a:off x="1" y="813639"/>
            <a:ext cx="218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리액트와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 친해지기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3BBA4-A3EC-4AB1-AA51-BA71329F4EAA}"/>
              </a:ext>
            </a:extLst>
          </p:cNvPr>
          <p:cNvSpPr txBox="1"/>
          <p:nvPr/>
        </p:nvSpPr>
        <p:spPr>
          <a:xfrm>
            <a:off x="1" y="1580225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강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C7AE06-A88D-1642-A39D-4AFE9274C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41" t="17017" r="11822" b="16623"/>
          <a:stretch/>
        </p:blipFill>
        <p:spPr>
          <a:xfrm>
            <a:off x="4720590" y="2263139"/>
            <a:ext cx="4686300" cy="26631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A6DA4E-0C74-4D7B-A6A2-4EF306860F4D}"/>
              </a:ext>
            </a:extLst>
          </p:cNvPr>
          <p:cNvSpPr txBox="1"/>
          <p:nvPr/>
        </p:nvSpPr>
        <p:spPr>
          <a:xfrm>
            <a:off x="1" y="2159202"/>
            <a:ext cx="218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JSX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만의 특징을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배워봅시다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326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571FA-7990-A24C-83EA-859EC585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JSX </a:t>
            </a:r>
            <a:r>
              <a:rPr kumimoji="1" lang="ko-KR" altLang="en-US" dirty="0" err="1"/>
              <a:t>엘리먼트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36744-6D01-4133-9AFA-86576ED879FD}"/>
              </a:ext>
            </a:extLst>
          </p:cNvPr>
          <p:cNvSpPr txBox="1"/>
          <p:nvPr/>
        </p:nvSpPr>
        <p:spPr>
          <a:xfrm>
            <a:off x="1" y="258080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CHAPTER.01</a:t>
            </a:r>
            <a:endParaRPr lang="ko-KR" altLang="en-US" sz="2000" b="1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3699-256F-4B53-94ED-D181738564C8}"/>
              </a:ext>
            </a:extLst>
          </p:cNvPr>
          <p:cNvSpPr txBox="1"/>
          <p:nvPr/>
        </p:nvSpPr>
        <p:spPr>
          <a:xfrm>
            <a:off x="1" y="813639"/>
            <a:ext cx="218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리액트와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 친해지기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3BBA4-A3EC-4AB1-AA51-BA71329F4EAA}"/>
              </a:ext>
            </a:extLst>
          </p:cNvPr>
          <p:cNvSpPr txBox="1"/>
          <p:nvPr/>
        </p:nvSpPr>
        <p:spPr>
          <a:xfrm>
            <a:off x="1" y="1580225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95CF9-D9D5-4A8D-993D-6A94022622A4}"/>
              </a:ext>
            </a:extLst>
          </p:cNvPr>
          <p:cNvSpPr txBox="1"/>
          <p:nvPr/>
        </p:nvSpPr>
        <p:spPr>
          <a:xfrm>
            <a:off x="1" y="2159202"/>
            <a:ext cx="218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JSX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만의 특징을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배워봅시다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73A518-9D2F-054F-9407-B54870757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466" y="1422400"/>
            <a:ext cx="86360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36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571FA-7990-A24C-83EA-859EC585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React fragment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36744-6D01-4133-9AFA-86576ED879FD}"/>
              </a:ext>
            </a:extLst>
          </p:cNvPr>
          <p:cNvSpPr txBox="1"/>
          <p:nvPr/>
        </p:nvSpPr>
        <p:spPr>
          <a:xfrm>
            <a:off x="1" y="258080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CHAPTER.01</a:t>
            </a:r>
            <a:endParaRPr lang="ko-KR" altLang="en-US" sz="2000" b="1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3699-256F-4B53-94ED-D181738564C8}"/>
              </a:ext>
            </a:extLst>
          </p:cNvPr>
          <p:cNvSpPr txBox="1"/>
          <p:nvPr/>
        </p:nvSpPr>
        <p:spPr>
          <a:xfrm>
            <a:off x="1" y="813639"/>
            <a:ext cx="218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리액트와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 친해지기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3BBA4-A3EC-4AB1-AA51-BA71329F4EAA}"/>
              </a:ext>
            </a:extLst>
          </p:cNvPr>
          <p:cNvSpPr txBox="1"/>
          <p:nvPr/>
        </p:nvSpPr>
        <p:spPr>
          <a:xfrm>
            <a:off x="1" y="1580225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강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10AB1-5B0E-5F43-9D23-27A850DF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466" y="715105"/>
            <a:ext cx="8636000" cy="5435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6E2FD2-CD1E-4A35-9FC2-F1FBECA48F29}"/>
              </a:ext>
            </a:extLst>
          </p:cNvPr>
          <p:cNvSpPr txBox="1"/>
          <p:nvPr/>
        </p:nvSpPr>
        <p:spPr>
          <a:xfrm>
            <a:off x="1" y="2159202"/>
            <a:ext cx="218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JSX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만의 특징을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배워봅시다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160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571FA-7990-A24C-83EA-859EC585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어트리뷰트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36744-6D01-4133-9AFA-86576ED879FD}"/>
              </a:ext>
            </a:extLst>
          </p:cNvPr>
          <p:cNvSpPr txBox="1"/>
          <p:nvPr/>
        </p:nvSpPr>
        <p:spPr>
          <a:xfrm>
            <a:off x="1" y="258080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CHAPTER.01</a:t>
            </a:r>
            <a:endParaRPr lang="ko-KR" altLang="en-US" sz="2000" b="1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3699-256F-4B53-94ED-D181738564C8}"/>
              </a:ext>
            </a:extLst>
          </p:cNvPr>
          <p:cNvSpPr txBox="1"/>
          <p:nvPr/>
        </p:nvSpPr>
        <p:spPr>
          <a:xfrm>
            <a:off x="1" y="813639"/>
            <a:ext cx="218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리액트와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 친해지기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3BBA4-A3EC-4AB1-AA51-BA71329F4EAA}"/>
              </a:ext>
            </a:extLst>
          </p:cNvPr>
          <p:cNvSpPr txBox="1"/>
          <p:nvPr/>
        </p:nvSpPr>
        <p:spPr>
          <a:xfrm>
            <a:off x="1" y="1580225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95CF9-D9D5-4A8D-993D-6A94022622A4}"/>
              </a:ext>
            </a:extLst>
          </p:cNvPr>
          <p:cNvSpPr txBox="1"/>
          <p:nvPr/>
        </p:nvSpPr>
        <p:spPr>
          <a:xfrm>
            <a:off x="1" y="2159202"/>
            <a:ext cx="218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JSX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만의 특징을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배워봅시다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75E27-3676-054C-88C7-6D14A972A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466" y="715105"/>
            <a:ext cx="8636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4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571FA-7990-A24C-83EA-859EC585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주석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36744-6D01-4133-9AFA-86576ED879FD}"/>
              </a:ext>
            </a:extLst>
          </p:cNvPr>
          <p:cNvSpPr txBox="1"/>
          <p:nvPr/>
        </p:nvSpPr>
        <p:spPr>
          <a:xfrm>
            <a:off x="1" y="258080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CHAPTER.01</a:t>
            </a:r>
            <a:endParaRPr lang="ko-KR" altLang="en-US" sz="2000" b="1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3699-256F-4B53-94ED-D181738564C8}"/>
              </a:ext>
            </a:extLst>
          </p:cNvPr>
          <p:cNvSpPr txBox="1"/>
          <p:nvPr/>
        </p:nvSpPr>
        <p:spPr>
          <a:xfrm>
            <a:off x="1" y="813639"/>
            <a:ext cx="218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리액트와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 친해지기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3BBA4-A3EC-4AB1-AA51-BA71329F4EAA}"/>
              </a:ext>
            </a:extLst>
          </p:cNvPr>
          <p:cNvSpPr txBox="1"/>
          <p:nvPr/>
        </p:nvSpPr>
        <p:spPr>
          <a:xfrm>
            <a:off x="1" y="1580225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95CF9-D9D5-4A8D-993D-6A94022622A4}"/>
              </a:ext>
            </a:extLst>
          </p:cNvPr>
          <p:cNvSpPr txBox="1"/>
          <p:nvPr/>
        </p:nvSpPr>
        <p:spPr>
          <a:xfrm>
            <a:off x="1" y="2159202"/>
            <a:ext cx="218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JSX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만의 특징을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배워봅시다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BC77B-9255-E24F-A954-04C522BE6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5" t="10056" r="8188" b="10428"/>
          <a:stretch/>
        </p:blipFill>
        <p:spPr>
          <a:xfrm>
            <a:off x="4160520" y="1378811"/>
            <a:ext cx="5955030" cy="448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45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12DBA-325B-794D-9936-5871B66206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535" y="3070918"/>
            <a:ext cx="9720931" cy="830997"/>
          </a:xfrm>
        </p:spPr>
        <p:txBody>
          <a:bodyPr/>
          <a:lstStyle/>
          <a:p>
            <a:r>
              <a:rPr kumimoji="1" lang="ko-KR" altLang="en-US" sz="4800" b="1" dirty="0" err="1"/>
              <a:t>리액트로</a:t>
            </a:r>
            <a:r>
              <a:rPr kumimoji="1" lang="ko-KR" altLang="en-US" sz="4800" b="1" dirty="0"/>
              <a:t> 만들어보는 </a:t>
            </a:r>
            <a:r>
              <a:rPr kumimoji="1" lang="ko-KR" altLang="en-US" sz="4800" b="1" dirty="0" err="1"/>
              <a:t>투두리스트</a:t>
            </a:r>
            <a:r>
              <a:rPr kumimoji="1" lang="ko-KR" altLang="en-US" sz="4800" b="1" dirty="0"/>
              <a:t> 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3D893-8071-634E-BA28-0D84D4584EB4}"/>
              </a:ext>
            </a:extLst>
          </p:cNvPr>
          <p:cNvSpPr txBox="1"/>
          <p:nvPr/>
        </p:nvSpPr>
        <p:spPr>
          <a:xfrm>
            <a:off x="5345636" y="4305868"/>
            <a:ext cx="150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spc="-150" dirty="0" err="1">
                <a:solidFill>
                  <a:srgbClr val="3E3BE0"/>
                </a:solidFill>
                <a:latin typeface="Source Han Sans K Medium" panose="020B0500000000000000" pitchFamily="34" charset="-128"/>
                <a:ea typeface="본고딕" panose="020B0500000000000000"/>
              </a:rPr>
              <a:t>윤인도</a:t>
            </a:r>
            <a:r>
              <a:rPr kumimoji="1" lang="ko-KR" altLang="en-US" b="1" spc="-150" dirty="0">
                <a:solidFill>
                  <a:srgbClr val="3E3BE0"/>
                </a:solidFill>
                <a:latin typeface="Source Han Sans K Medium" panose="020B0500000000000000" pitchFamily="34" charset="-128"/>
                <a:ea typeface="본고딕" panose="020B0500000000000000"/>
              </a:rPr>
              <a:t> 마스터</a:t>
            </a:r>
          </a:p>
        </p:txBody>
      </p:sp>
    </p:spTree>
    <p:extLst>
      <p:ext uri="{BB962C8B-B14F-4D97-AF65-F5344CB8AC3E}">
        <p14:creationId xmlns:p14="http://schemas.microsoft.com/office/powerpoint/2010/main" val="1287822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571FA-7990-A24C-83EA-859EC585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Visual Studio Code </a:t>
            </a:r>
            <a:r>
              <a:rPr kumimoji="1" lang="ko-KR" altLang="en-US" dirty="0"/>
              <a:t>설치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36744-6D01-4133-9AFA-86576ED879FD}"/>
              </a:ext>
            </a:extLst>
          </p:cNvPr>
          <p:cNvSpPr txBox="1"/>
          <p:nvPr/>
        </p:nvSpPr>
        <p:spPr>
          <a:xfrm>
            <a:off x="1" y="258080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CHAPTER.01</a:t>
            </a:r>
            <a:endParaRPr lang="ko-KR" altLang="en-US" sz="2000" b="1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3699-256F-4B53-94ED-D181738564C8}"/>
              </a:ext>
            </a:extLst>
          </p:cNvPr>
          <p:cNvSpPr txBox="1"/>
          <p:nvPr/>
        </p:nvSpPr>
        <p:spPr>
          <a:xfrm>
            <a:off x="1" y="813639"/>
            <a:ext cx="218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리액트와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 친해지기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3BBA4-A3EC-4AB1-AA51-BA71329F4EAA}"/>
              </a:ext>
            </a:extLst>
          </p:cNvPr>
          <p:cNvSpPr txBox="1"/>
          <p:nvPr/>
        </p:nvSpPr>
        <p:spPr>
          <a:xfrm>
            <a:off x="1" y="1580225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4</a:t>
            </a:r>
            <a:r>
              <a:rPr lang="ko-KR" altLang="en-US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95CF9-D9D5-4A8D-993D-6A94022622A4}"/>
              </a:ext>
            </a:extLst>
          </p:cNvPr>
          <p:cNvSpPr txBox="1"/>
          <p:nvPr/>
        </p:nvSpPr>
        <p:spPr>
          <a:xfrm>
            <a:off x="1" y="2159202"/>
            <a:ext cx="218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리액트를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 컴퓨터에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설치합니다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D79D0A9B-376C-EB4F-A27D-877BA72B6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081" y="1050523"/>
            <a:ext cx="5082769" cy="541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076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571FA-7990-A24C-83EA-859EC585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컴포넌트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36744-6D01-4133-9AFA-86576ED879FD}"/>
              </a:ext>
            </a:extLst>
          </p:cNvPr>
          <p:cNvSpPr txBox="1"/>
          <p:nvPr/>
        </p:nvSpPr>
        <p:spPr>
          <a:xfrm>
            <a:off x="1" y="258080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CHAPTER.01</a:t>
            </a:r>
            <a:endParaRPr lang="ko-KR" altLang="en-US" sz="2000" b="1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3699-256F-4B53-94ED-D181738564C8}"/>
              </a:ext>
            </a:extLst>
          </p:cNvPr>
          <p:cNvSpPr txBox="1"/>
          <p:nvPr/>
        </p:nvSpPr>
        <p:spPr>
          <a:xfrm>
            <a:off x="1" y="813639"/>
            <a:ext cx="218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리액트와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 친해지기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3BBA4-A3EC-4AB1-AA51-BA71329F4EAA}"/>
              </a:ext>
            </a:extLst>
          </p:cNvPr>
          <p:cNvSpPr txBox="1"/>
          <p:nvPr/>
        </p:nvSpPr>
        <p:spPr>
          <a:xfrm>
            <a:off x="1" y="1580225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5</a:t>
            </a:r>
            <a:r>
              <a:rPr lang="ko-KR" altLang="en-US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95CF9-D9D5-4A8D-993D-6A94022622A4}"/>
              </a:ext>
            </a:extLst>
          </p:cNvPr>
          <p:cNvSpPr txBox="1"/>
          <p:nvPr/>
        </p:nvSpPr>
        <p:spPr>
          <a:xfrm>
            <a:off x="1" y="2159202"/>
            <a:ext cx="218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Node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로 </a:t>
            </a:r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리액트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설치해보기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E9186D6-F66F-C24D-82A3-977D9E0CC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4580" y="1721718"/>
            <a:ext cx="8769219" cy="4259204"/>
          </a:xfrm>
        </p:spPr>
        <p:txBody>
          <a:bodyPr/>
          <a:lstStyle/>
          <a:p>
            <a:r>
              <a:rPr lang="en-US" altLang="ko-KR" dirty="0" err="1">
                <a:ea typeface="본고딕" panose="020B0500000000000000"/>
              </a:rPr>
              <a:t>App.css</a:t>
            </a:r>
            <a:endParaRPr lang="en-US" altLang="ko-KR" dirty="0">
              <a:ea typeface="본고딕" panose="020B0500000000000000"/>
            </a:endParaRPr>
          </a:p>
          <a:p>
            <a:r>
              <a:rPr lang="en-US" altLang="ko-KR" dirty="0" err="1">
                <a:ea typeface="본고딕" panose="020B0500000000000000"/>
              </a:rPr>
              <a:t>App.test.js</a:t>
            </a:r>
            <a:endParaRPr lang="en-US" altLang="ko-KR" dirty="0">
              <a:ea typeface="본고딕" panose="020B0500000000000000"/>
            </a:endParaRPr>
          </a:p>
          <a:p>
            <a:r>
              <a:rPr lang="en-US" altLang="ko-KR" dirty="0" err="1">
                <a:ea typeface="본고딕" panose="020B0500000000000000"/>
              </a:rPr>
              <a:t>index.css</a:t>
            </a:r>
            <a:endParaRPr lang="en-US" altLang="ko-KR" dirty="0">
              <a:ea typeface="본고딕" panose="020B0500000000000000"/>
            </a:endParaRPr>
          </a:p>
          <a:p>
            <a:r>
              <a:rPr lang="en-US" altLang="ko-KR" dirty="0" err="1">
                <a:ea typeface="본고딕" panose="020B0500000000000000"/>
              </a:rPr>
              <a:t>logo.svg</a:t>
            </a:r>
            <a:endParaRPr lang="en-US" altLang="ko-KR" dirty="0">
              <a:ea typeface="본고딕" panose="020B0500000000000000"/>
            </a:endParaRPr>
          </a:p>
          <a:p>
            <a:r>
              <a:rPr lang="en-US" altLang="ko-KR" dirty="0" err="1">
                <a:ea typeface="본고딕" panose="020B0500000000000000"/>
              </a:rPr>
              <a:t>reportWebVitals.js</a:t>
            </a:r>
            <a:endParaRPr lang="en-US" altLang="ko-KR" dirty="0">
              <a:ea typeface="본고딕" panose="020B0500000000000000"/>
            </a:endParaRPr>
          </a:p>
          <a:p>
            <a:r>
              <a:rPr lang="en-US" altLang="ko-KR" dirty="0" err="1">
                <a:ea typeface="본고딕" panose="020B0500000000000000"/>
              </a:rPr>
              <a:t>setupTests.js</a:t>
            </a:r>
            <a:endParaRPr lang="en-US" altLang="ko-KR" dirty="0">
              <a:ea typeface="본고딕" panose="020B0500000000000000"/>
            </a:endParaRPr>
          </a:p>
          <a:p>
            <a:endParaRPr lang="en-US" altLang="ko-KR" dirty="0">
              <a:ea typeface="본고딕" panose="020B0500000000000000"/>
            </a:endParaRPr>
          </a:p>
          <a:p>
            <a:endParaRPr lang="ko-KR" altLang="en-US" dirty="0">
              <a:ea typeface="본고딕" panose="020B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13732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A4C24-701D-8C48-AE15-9C6B48EB6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485" y="3187414"/>
            <a:ext cx="9783194" cy="858721"/>
          </a:xfrm>
        </p:spPr>
        <p:txBody>
          <a:bodyPr>
            <a:normAutofit/>
          </a:bodyPr>
          <a:lstStyle/>
          <a:p>
            <a:r>
              <a:rPr kumimoji="1" lang="ko-KR" altLang="en-US" sz="4500" dirty="0" err="1"/>
              <a:t>리액트와</a:t>
            </a:r>
            <a:r>
              <a:rPr kumimoji="1" lang="ko-KR" altLang="en-US" sz="4500" dirty="0"/>
              <a:t> 친해지기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1CC34B-0207-5D4F-9D09-15D5A9F811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CHAPTER 01.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3826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AA87F65B-D9B2-BF40-9366-50D1FF54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리액트와</a:t>
            </a:r>
            <a:r>
              <a:rPr kumimoji="1" lang="ko-KR" altLang="en-US" dirty="0"/>
              <a:t> 친해지기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D761B8-1472-7045-9D82-30516C0B0716}"/>
              </a:ext>
            </a:extLst>
          </p:cNvPr>
          <p:cNvGrpSpPr/>
          <p:nvPr/>
        </p:nvGrpSpPr>
        <p:grpSpPr>
          <a:xfrm>
            <a:off x="1380004" y="2311378"/>
            <a:ext cx="9597744" cy="3262618"/>
            <a:chOff x="1380004" y="2393023"/>
            <a:chExt cx="9597744" cy="326261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D2EC8E3-95CF-E645-9AF4-74B4D8C4DA0F}"/>
                </a:ext>
              </a:extLst>
            </p:cNvPr>
            <p:cNvGrpSpPr/>
            <p:nvPr/>
          </p:nvGrpSpPr>
          <p:grpSpPr>
            <a:xfrm>
              <a:off x="1410201" y="2393023"/>
              <a:ext cx="9567547" cy="3262618"/>
              <a:chOff x="937620" y="2223161"/>
              <a:chExt cx="6555242" cy="2133242"/>
            </a:xfrm>
          </p:grpSpPr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1C51A96E-2A9B-8C48-B756-43B587267139}"/>
                  </a:ext>
                </a:extLst>
              </p:cNvPr>
              <p:cNvSpPr/>
              <p:nvPr/>
            </p:nvSpPr>
            <p:spPr>
              <a:xfrm>
                <a:off x="1030502" y="2326996"/>
                <a:ext cx="6462360" cy="2029407"/>
              </a:xfrm>
              <a:prstGeom prst="roundRect">
                <a:avLst>
                  <a:gd name="adj" fmla="val 5149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ea typeface="본고딕" panose="020B0500000000000000"/>
                </a:endParaRPr>
              </a:p>
            </p:txBody>
          </p:sp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4C2C2768-0DEA-E04D-9906-25EE632F257F}"/>
                  </a:ext>
                </a:extLst>
              </p:cNvPr>
              <p:cNvSpPr/>
              <p:nvPr/>
            </p:nvSpPr>
            <p:spPr>
              <a:xfrm>
                <a:off x="937620" y="2223161"/>
                <a:ext cx="6431721" cy="2029407"/>
              </a:xfrm>
              <a:prstGeom prst="roundRect">
                <a:avLst>
                  <a:gd name="adj" fmla="val 3847"/>
                </a:avLst>
              </a:prstGeom>
              <a:solidFill>
                <a:schemeClr val="bg1"/>
              </a:solidFill>
              <a:ln w="539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ea typeface="본고딕" panose="020B0500000000000000"/>
                </a:endParaRPr>
              </a:p>
            </p:txBody>
          </p:sp>
        </p:grpSp>
        <p:sp>
          <p:nvSpPr>
            <p:cNvPr id="9" name="자유형 8">
              <a:extLst>
                <a:ext uri="{FF2B5EF4-FFF2-40B4-BE49-F238E27FC236}">
                  <a16:creationId xmlns:a16="http://schemas.microsoft.com/office/drawing/2014/main" id="{41694FE1-9D38-814D-8363-B195CEE032F5}"/>
                </a:ext>
              </a:extLst>
            </p:cNvPr>
            <p:cNvSpPr/>
            <p:nvPr/>
          </p:nvSpPr>
          <p:spPr>
            <a:xfrm>
              <a:off x="1380004" y="2393024"/>
              <a:ext cx="9431993" cy="436228"/>
            </a:xfrm>
            <a:custGeom>
              <a:avLst/>
              <a:gdLst>
                <a:gd name="connsiteX0" fmla="*/ 207539 w 9265676"/>
                <a:gd name="connsiteY0" fmla="*/ 0 h 433217"/>
                <a:gd name="connsiteX1" fmla="*/ 9058137 w 9265676"/>
                <a:gd name="connsiteY1" fmla="*/ 0 h 433217"/>
                <a:gd name="connsiteX2" fmla="*/ 9265676 w 9265676"/>
                <a:gd name="connsiteY2" fmla="*/ 207539 h 433217"/>
                <a:gd name="connsiteX3" fmla="*/ 9265676 w 9265676"/>
                <a:gd name="connsiteY3" fmla="*/ 433217 h 433217"/>
                <a:gd name="connsiteX4" fmla="*/ 0 w 9265676"/>
                <a:gd name="connsiteY4" fmla="*/ 433217 h 433217"/>
                <a:gd name="connsiteX5" fmla="*/ 0 w 9265676"/>
                <a:gd name="connsiteY5" fmla="*/ 207539 h 433217"/>
                <a:gd name="connsiteX6" fmla="*/ 207539 w 9265676"/>
                <a:gd name="connsiteY6" fmla="*/ 0 h 43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65676" h="433217">
                  <a:moveTo>
                    <a:pt x="207539" y="0"/>
                  </a:moveTo>
                  <a:lnTo>
                    <a:pt x="9058137" y="0"/>
                  </a:lnTo>
                  <a:cubicBezTo>
                    <a:pt x="9172758" y="0"/>
                    <a:pt x="9265676" y="92918"/>
                    <a:pt x="9265676" y="207539"/>
                  </a:cubicBezTo>
                  <a:lnTo>
                    <a:pt x="9265676" y="433217"/>
                  </a:lnTo>
                  <a:lnTo>
                    <a:pt x="0" y="433217"/>
                  </a:lnTo>
                  <a:lnTo>
                    <a:pt x="0" y="207539"/>
                  </a:lnTo>
                  <a:cubicBezTo>
                    <a:pt x="0" y="92918"/>
                    <a:pt x="92918" y="0"/>
                    <a:pt x="2075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ea typeface="본고딕" panose="020B0500000000000000"/>
              </a:endParaRP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D64EFF1-F864-E841-AF57-EF6861232A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258748"/>
              </p:ext>
            </p:extLst>
          </p:nvPr>
        </p:nvGraphicFramePr>
        <p:xfrm>
          <a:off x="1461663" y="2438485"/>
          <a:ext cx="9387266" cy="226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180">
                  <a:extLst>
                    <a:ext uri="{9D8B030D-6E8A-4147-A177-3AD203B41FA5}">
                      <a16:colId xmlns:a16="http://schemas.microsoft.com/office/drawing/2014/main" val="1479990162"/>
                    </a:ext>
                  </a:extLst>
                </a:gridCol>
                <a:gridCol w="7556801">
                  <a:extLst>
                    <a:ext uri="{9D8B030D-6E8A-4147-A177-3AD203B41FA5}">
                      <a16:colId xmlns:a16="http://schemas.microsoft.com/office/drawing/2014/main" val="3971094849"/>
                    </a:ext>
                  </a:extLst>
                </a:gridCol>
                <a:gridCol w="1026285">
                  <a:extLst>
                    <a:ext uri="{9D8B030D-6E8A-4147-A177-3AD203B41FA5}">
                      <a16:colId xmlns:a16="http://schemas.microsoft.com/office/drawing/2014/main" val="343296739"/>
                    </a:ext>
                  </a:extLst>
                </a:gridCol>
              </a:tblGrid>
              <a:tr h="22635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300" b="0" i="0" spc="-15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Han Sans K Medium" panose="020B0500000000000000" pitchFamily="34" charset="-128"/>
                          <a:ea typeface="Source Han Sans K Medium" panose="020B0500000000000000" pitchFamily="34" charset="-128"/>
                        </a:rPr>
                        <a:t>강의별</a:t>
                      </a:r>
                      <a:endParaRPr lang="zh-CN" altLang="en-US" sz="1300" b="0" i="0" spc="-150" dirty="0">
                        <a:solidFill>
                          <a:schemeClr val="bg1">
                            <a:lumMod val="75000"/>
                          </a:schemeClr>
                        </a:solidFill>
                        <a:latin typeface="Source Han Sans K Medium" panose="020B0500000000000000" pitchFamily="34" charset="-128"/>
                        <a:ea typeface="Source Han Sans K Medium" panose="020B0500000000000000" pitchFamily="34" charset="-128"/>
                      </a:endParaRPr>
                    </a:p>
                  </a:txBody>
                  <a:tcPr marL="5689" marR="5689" marT="5689" marB="20481" anchor="ctr">
                    <a:lnL w="63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noFill/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noFill/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300" b="0" i="0" spc="-15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Han Sans K Medium" panose="020B0500000000000000" pitchFamily="34" charset="-128"/>
                          <a:ea typeface="Source Han Sans K Medium" panose="020B0500000000000000" pitchFamily="34" charset="-128"/>
                        </a:rPr>
                        <a:t>소제목</a:t>
                      </a:r>
                      <a:endParaRPr lang="zh-CN" altLang="en-US" sz="1300" b="0" i="0" spc="-150" dirty="0">
                        <a:solidFill>
                          <a:schemeClr val="bg1">
                            <a:lumMod val="75000"/>
                          </a:schemeClr>
                        </a:solidFill>
                        <a:latin typeface="Source Han Sans K Medium" panose="020B0500000000000000" pitchFamily="34" charset="-128"/>
                        <a:ea typeface="Source Han Sans K Medium" panose="020B0500000000000000" pitchFamily="34" charset="-128"/>
                      </a:endParaRPr>
                    </a:p>
                  </a:txBody>
                  <a:tcPr marL="5689" marR="5689" marT="5689" marB="20481" anchor="ctr">
                    <a:lnL w="63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noFill/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noFill/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300" b="0" i="0" spc="-15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ource Han Sans K Medium" panose="020B0500000000000000" pitchFamily="34" charset="-128"/>
                          <a:ea typeface="Source Han Sans K Medium" panose="020B0500000000000000" pitchFamily="34" charset="-128"/>
                        </a:rPr>
                        <a:t>강의시간</a:t>
                      </a:r>
                      <a:endParaRPr lang="zh-CN" altLang="en-US" sz="1300" b="0" i="0" spc="-150" dirty="0">
                        <a:solidFill>
                          <a:schemeClr val="bg1">
                            <a:lumMod val="75000"/>
                          </a:schemeClr>
                        </a:solidFill>
                        <a:latin typeface="Source Han Sans K Medium" panose="020B0500000000000000" pitchFamily="34" charset="-128"/>
                        <a:ea typeface="Source Han Sans K Medium" panose="020B0500000000000000" pitchFamily="34" charset="-128"/>
                      </a:endParaRPr>
                    </a:p>
                  </a:txBody>
                  <a:tcPr marL="5689" marR="5689" marT="5689" marB="20481" anchor="ctr">
                    <a:lnL w="6350" cap="flat" cmpd="sng">
                      <a:noFill/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noFill/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noFill/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noFill/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613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74C7DDF-381B-3245-868D-838308742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949957"/>
              </p:ext>
            </p:extLst>
          </p:nvPr>
        </p:nvGraphicFramePr>
        <p:xfrm>
          <a:off x="1424722" y="2791950"/>
          <a:ext cx="9387265" cy="2018352"/>
        </p:xfrm>
        <a:graphic>
          <a:graphicData uri="http://schemas.openxmlformats.org/drawingml/2006/table">
            <a:tbl>
              <a:tblPr/>
              <a:tblGrid>
                <a:gridCol w="835152">
                  <a:extLst>
                    <a:ext uri="{9D8B030D-6E8A-4147-A177-3AD203B41FA5}">
                      <a16:colId xmlns:a16="http://schemas.microsoft.com/office/drawing/2014/main" val="584606424"/>
                    </a:ext>
                  </a:extLst>
                </a:gridCol>
                <a:gridCol w="7569926">
                  <a:extLst>
                    <a:ext uri="{9D8B030D-6E8A-4147-A177-3AD203B41FA5}">
                      <a16:colId xmlns:a16="http://schemas.microsoft.com/office/drawing/2014/main" val="3763143371"/>
                    </a:ext>
                  </a:extLst>
                </a:gridCol>
                <a:gridCol w="982187">
                  <a:extLst>
                    <a:ext uri="{9D8B030D-6E8A-4147-A177-3AD203B41FA5}">
                      <a16:colId xmlns:a16="http://schemas.microsoft.com/office/drawing/2014/main" val="4138031593"/>
                    </a:ext>
                  </a:extLst>
                </a:gridCol>
              </a:tblGrid>
              <a:tr h="336392">
                <a:tc>
                  <a:txBody>
                    <a:bodyPr/>
                    <a:lstStyle/>
                    <a:p>
                      <a:pPr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ko-KR" sz="1300" b="0" i="0" u="none" strike="noStrike" cap="none" spc="-150" dirty="0">
                          <a:solidFill>
                            <a:srgbClr val="3F3CE0"/>
                          </a:solidFill>
                          <a:latin typeface="Source Han Sans K Medium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1</a:t>
                      </a:r>
                      <a:r>
                        <a:rPr lang="ko-KR" altLang="en-US" sz="1300" b="0" i="0" u="none" strike="noStrike" cap="none" spc="-150" dirty="0">
                          <a:solidFill>
                            <a:srgbClr val="3F3CE0"/>
                          </a:solidFill>
                          <a:latin typeface="Source Han Sans K Medium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강</a:t>
                      </a:r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0" algn="ctr" rtl="0" font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500" b="0" i="0" u="none" strike="noStrike" cap="none" spc="-100" baseline="0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리액트는</a:t>
                      </a:r>
                      <a:r>
                        <a:rPr lang="ko-KR" altLang="en-US" sz="1500" b="0" i="0" u="none" strike="noStrike" cap="none" spc="-10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 대체 왜 </a:t>
                      </a:r>
                      <a:r>
                        <a:rPr lang="ko-KR" altLang="en-US" sz="1500" b="0" i="0" u="none" strike="noStrike" cap="none" spc="-100" baseline="0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탄생했을까요</a:t>
                      </a:r>
                      <a:r>
                        <a:rPr lang="en-US" altLang="ko-KR" sz="1500" b="0" i="0" u="none" strike="noStrike" cap="none" spc="-10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?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ko-KR" sz="1300" b="0" i="0" u="none" strike="noStrike" cap="none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10</a:t>
                      </a:r>
                      <a:r>
                        <a:rPr lang="ko-KR" altLang="en-US" sz="1300" b="0" i="0" u="none" strike="noStrike" cap="none" spc="-15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분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4905887"/>
                  </a:ext>
                </a:extLst>
              </a:tr>
              <a:tr h="336392">
                <a:tc>
                  <a:txBody>
                    <a:bodyPr/>
                    <a:lstStyle/>
                    <a:p>
                      <a:pPr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ko-KR" sz="1300" b="0" i="0" u="none" strike="noStrike" cap="none" spc="-150" dirty="0">
                          <a:solidFill>
                            <a:srgbClr val="3F3CE0"/>
                          </a:solidFill>
                          <a:latin typeface="Source Han Sans K Medium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2</a:t>
                      </a:r>
                      <a:r>
                        <a:rPr lang="ko-KR" altLang="en-US" sz="1300" b="0" i="0" u="none" strike="noStrike" cap="none" spc="-150" dirty="0">
                          <a:solidFill>
                            <a:srgbClr val="3F3CE0"/>
                          </a:solidFill>
                          <a:latin typeface="Source Han Sans K Medium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강</a:t>
                      </a:r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2D2D2D">
                              <a:lumMod val="90000"/>
                              <a:lumOff val="10000"/>
                            </a:srgbClr>
                          </a:solidFill>
                          <a:effectLst/>
                          <a:uLnTx/>
                          <a:uFillTx/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리액트는</a:t>
                      </a:r>
                      <a:r>
                        <a:rPr kumimoji="0" lang="ko-KR" altLang="en-US" sz="15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2D2D2D">
                              <a:lumMod val="90000"/>
                              <a:lumOff val="10000"/>
                            </a:srgbClr>
                          </a:solidFill>
                          <a:effectLst/>
                          <a:uLnTx/>
                          <a:uFillTx/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 컴포넌트로 작동합니다</a:t>
                      </a:r>
                      <a:endParaRPr kumimoji="0" lang="en-US" altLang="ko-KR" sz="15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2D2D2D">
                            <a:lumMod val="90000"/>
                            <a:lumOff val="10000"/>
                          </a:srgbClr>
                        </a:solidFill>
                        <a:effectLst/>
                        <a:uLnTx/>
                        <a:uFillTx/>
                        <a:latin typeface="Source Han Sans K" panose="020B0500000000000000" pitchFamily="34" charset="-128"/>
                        <a:ea typeface="본고딕" panose="020B0500000000000000"/>
                        <a:cs typeface="+mn-cs"/>
                        <a:sym typeface="Arial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2D2D2D">
                              <a:lumMod val="65000"/>
                              <a:lumOff val="35000"/>
                            </a:srgbClr>
                          </a:solidFill>
                          <a:effectLst/>
                          <a:uLnTx/>
                          <a:uFillTx/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10</a:t>
                      </a:r>
                      <a:r>
                        <a:rPr kumimoji="0" lang="ko-KR" altLang="en-US" sz="1300" b="0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2D2D2D">
                              <a:lumMod val="65000"/>
                              <a:lumOff val="35000"/>
                            </a:srgbClr>
                          </a:solidFill>
                          <a:effectLst/>
                          <a:uLnTx/>
                          <a:uFillTx/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분</a:t>
                      </a:r>
                      <a:endParaRPr kumimoji="0" lang="ko-KR" altLang="en-US" sz="1300" b="0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rgbClr val="2D2D2D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Source Han Sans K" panose="020B0500000000000000" pitchFamily="34" charset="-128"/>
                        <a:ea typeface="본고딕" panose="020B0500000000000000"/>
                        <a:cs typeface="+mn-cs"/>
                        <a:sym typeface="Arial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6732290"/>
                  </a:ext>
                </a:extLst>
              </a:tr>
              <a:tr h="336392">
                <a:tc>
                  <a:txBody>
                    <a:bodyPr/>
                    <a:lstStyle/>
                    <a:p>
                      <a:pPr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ko-KR" sz="1300" b="0" i="0" u="none" strike="noStrike" cap="none" spc="-150" dirty="0">
                          <a:solidFill>
                            <a:srgbClr val="3F3CE0"/>
                          </a:solidFill>
                          <a:latin typeface="Source Han Sans K Medium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3</a:t>
                      </a:r>
                      <a:r>
                        <a:rPr lang="ko-KR" altLang="en-US" sz="1300" b="0" i="0" u="none" strike="noStrike" cap="none" spc="-150" dirty="0">
                          <a:solidFill>
                            <a:srgbClr val="3F3CE0"/>
                          </a:solidFill>
                          <a:latin typeface="Source Han Sans K Medium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강</a:t>
                      </a:r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2D2D2D">
                              <a:lumMod val="90000"/>
                              <a:lumOff val="10000"/>
                            </a:srgbClr>
                          </a:solidFill>
                          <a:effectLst/>
                          <a:uLnTx/>
                          <a:uFillTx/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JSX</a:t>
                      </a:r>
                      <a:r>
                        <a:rPr kumimoji="0" lang="ko-KR" altLang="en-US" sz="15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2D2D2D">
                              <a:lumMod val="90000"/>
                              <a:lumOff val="10000"/>
                            </a:srgbClr>
                          </a:solidFill>
                          <a:effectLst/>
                          <a:uLnTx/>
                          <a:uFillTx/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만의 특징을 배워봅시다</a:t>
                      </a:r>
                      <a:endParaRPr kumimoji="0" lang="en-US" altLang="ko-KR" sz="15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2D2D2D">
                            <a:lumMod val="90000"/>
                            <a:lumOff val="10000"/>
                          </a:srgbClr>
                        </a:solidFill>
                        <a:effectLst/>
                        <a:uLnTx/>
                        <a:uFillTx/>
                        <a:latin typeface="Source Han Sans K" panose="020B0500000000000000" pitchFamily="34" charset="-128"/>
                        <a:ea typeface="본고딕" panose="020B0500000000000000"/>
                        <a:cs typeface="+mn-cs"/>
                        <a:sym typeface="Arial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2D2D2D">
                              <a:lumMod val="65000"/>
                              <a:lumOff val="35000"/>
                            </a:srgbClr>
                          </a:solidFill>
                          <a:effectLst/>
                          <a:uLnTx/>
                          <a:uFillTx/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10</a:t>
                      </a:r>
                      <a:r>
                        <a:rPr kumimoji="0" lang="ko-KR" altLang="en-US" sz="1300" b="0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2D2D2D">
                              <a:lumMod val="65000"/>
                              <a:lumOff val="35000"/>
                            </a:srgbClr>
                          </a:solidFill>
                          <a:effectLst/>
                          <a:uLnTx/>
                          <a:uFillTx/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분</a:t>
                      </a:r>
                      <a:endParaRPr kumimoji="0" lang="ko-KR" altLang="en-US" sz="1300" b="0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rgbClr val="2D2D2D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Source Han Sans K" panose="020B0500000000000000" pitchFamily="34" charset="-128"/>
                        <a:ea typeface="본고딕" panose="020B0500000000000000"/>
                        <a:cs typeface="+mn-cs"/>
                        <a:sym typeface="Arial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8186230"/>
                  </a:ext>
                </a:extLst>
              </a:tr>
              <a:tr h="336392">
                <a:tc>
                  <a:txBody>
                    <a:bodyPr/>
                    <a:lstStyle/>
                    <a:p>
                      <a:pPr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ko-KR" sz="1300" b="0" i="0" u="none" strike="noStrike" cap="none" spc="-150" dirty="0">
                          <a:solidFill>
                            <a:srgbClr val="3F3CE0"/>
                          </a:solidFill>
                          <a:latin typeface="Source Han Sans K Medium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4</a:t>
                      </a:r>
                      <a:r>
                        <a:rPr lang="ko-KR" altLang="en-US" sz="1300" b="0" i="0" u="none" strike="noStrike" cap="none" spc="-150" dirty="0">
                          <a:solidFill>
                            <a:srgbClr val="3F3CE0"/>
                          </a:solidFill>
                          <a:latin typeface="Source Han Sans K Medium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강</a:t>
                      </a:r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2D2D2D">
                              <a:lumMod val="90000"/>
                              <a:lumOff val="10000"/>
                            </a:srgbClr>
                          </a:solidFill>
                          <a:effectLst/>
                          <a:uLnTx/>
                          <a:uFillTx/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리액트를</a:t>
                      </a:r>
                      <a:r>
                        <a:rPr kumimoji="0" lang="ko-KR" altLang="en-US" sz="15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2D2D2D">
                              <a:lumMod val="90000"/>
                              <a:lumOff val="10000"/>
                            </a:srgbClr>
                          </a:solidFill>
                          <a:effectLst/>
                          <a:uLnTx/>
                          <a:uFillTx/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 컴퓨터에 설치합니다</a:t>
                      </a:r>
                      <a:endParaRPr kumimoji="0" lang="en-US" altLang="ko-KR" sz="15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2D2D2D">
                            <a:lumMod val="90000"/>
                            <a:lumOff val="10000"/>
                          </a:srgbClr>
                        </a:solidFill>
                        <a:effectLst/>
                        <a:uLnTx/>
                        <a:uFillTx/>
                        <a:latin typeface="Source Han Sans K" panose="020B0500000000000000" pitchFamily="34" charset="-128"/>
                        <a:ea typeface="본고딕" panose="020B0500000000000000"/>
                        <a:cs typeface="+mn-cs"/>
                        <a:sym typeface="Arial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2D2D2D">
                              <a:lumMod val="65000"/>
                              <a:lumOff val="35000"/>
                            </a:srgbClr>
                          </a:solidFill>
                          <a:effectLst/>
                          <a:uLnTx/>
                          <a:uFillTx/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10</a:t>
                      </a:r>
                      <a:r>
                        <a:rPr kumimoji="0" lang="ko-KR" altLang="en-US" sz="1300" b="0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2D2D2D">
                              <a:lumMod val="65000"/>
                              <a:lumOff val="35000"/>
                            </a:srgbClr>
                          </a:solidFill>
                          <a:effectLst/>
                          <a:uLnTx/>
                          <a:uFillTx/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분</a:t>
                      </a:r>
                      <a:endParaRPr kumimoji="0" lang="ko-KR" altLang="en-US" sz="1300" b="0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rgbClr val="2D2D2D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Source Han Sans K" panose="020B0500000000000000" pitchFamily="34" charset="-128"/>
                        <a:ea typeface="본고딕" panose="020B0500000000000000"/>
                        <a:cs typeface="+mn-cs"/>
                        <a:sym typeface="Arial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7381098"/>
                  </a:ext>
                </a:extLst>
              </a:tr>
              <a:tr h="336392">
                <a:tc>
                  <a:txBody>
                    <a:bodyPr/>
                    <a:lstStyle/>
                    <a:p>
                      <a:pPr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ko-KR" sz="1300" b="0" i="0" u="none" strike="noStrike" cap="none" spc="-150" dirty="0">
                          <a:solidFill>
                            <a:srgbClr val="3F3CE0"/>
                          </a:solidFill>
                          <a:latin typeface="Source Han Sans K Medium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5</a:t>
                      </a:r>
                      <a:r>
                        <a:rPr lang="ko-KR" altLang="en-US" sz="1300" b="0" i="0" u="none" strike="noStrike" cap="none" spc="-150" dirty="0">
                          <a:solidFill>
                            <a:srgbClr val="3F3CE0"/>
                          </a:solidFill>
                          <a:latin typeface="Source Han Sans K Medium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강</a:t>
                      </a:r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2D2D2D">
                              <a:lumMod val="90000"/>
                              <a:lumOff val="10000"/>
                            </a:srgbClr>
                          </a:solidFill>
                          <a:effectLst/>
                          <a:uLnTx/>
                          <a:uFillTx/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Node</a:t>
                      </a:r>
                      <a:r>
                        <a:rPr kumimoji="0" lang="ko-KR" altLang="en-US" sz="15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2D2D2D">
                              <a:lumMod val="90000"/>
                              <a:lumOff val="10000"/>
                            </a:srgbClr>
                          </a:solidFill>
                          <a:effectLst/>
                          <a:uLnTx/>
                          <a:uFillTx/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로 </a:t>
                      </a:r>
                      <a:r>
                        <a:rPr kumimoji="0" lang="ko-KR" altLang="en-US" sz="15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2D2D2D">
                              <a:lumMod val="90000"/>
                              <a:lumOff val="10000"/>
                            </a:srgbClr>
                          </a:solidFill>
                          <a:effectLst/>
                          <a:uLnTx/>
                          <a:uFillTx/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리액트</a:t>
                      </a:r>
                      <a:r>
                        <a:rPr kumimoji="0" lang="ko-KR" altLang="en-US" sz="15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2D2D2D">
                              <a:lumMod val="90000"/>
                              <a:lumOff val="10000"/>
                            </a:srgbClr>
                          </a:solidFill>
                          <a:effectLst/>
                          <a:uLnTx/>
                          <a:uFillTx/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 설치해보기</a:t>
                      </a:r>
                      <a:endParaRPr kumimoji="0" lang="en-US" altLang="ko-KR" sz="15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2D2D2D">
                            <a:lumMod val="90000"/>
                            <a:lumOff val="10000"/>
                          </a:srgbClr>
                        </a:solidFill>
                        <a:effectLst/>
                        <a:uLnTx/>
                        <a:uFillTx/>
                        <a:latin typeface="Source Han Sans K" panose="020B0500000000000000" pitchFamily="34" charset="-128"/>
                        <a:ea typeface="본고딕" panose="020B0500000000000000"/>
                        <a:cs typeface="+mn-cs"/>
                        <a:sym typeface="Arial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2D2D2D">
                              <a:lumMod val="65000"/>
                              <a:lumOff val="35000"/>
                            </a:srgbClr>
                          </a:solidFill>
                          <a:effectLst/>
                          <a:uLnTx/>
                          <a:uFillTx/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10</a:t>
                      </a:r>
                      <a:r>
                        <a:rPr kumimoji="0" lang="ko-KR" altLang="en-US" sz="1300" b="0" i="0" u="none" strike="noStrike" kern="1200" cap="none" spc="-150" normalizeH="0" baseline="0" noProof="0">
                          <a:ln>
                            <a:noFill/>
                          </a:ln>
                          <a:solidFill>
                            <a:srgbClr val="2D2D2D">
                              <a:lumMod val="65000"/>
                              <a:lumOff val="35000"/>
                            </a:srgbClr>
                          </a:solidFill>
                          <a:effectLst/>
                          <a:uLnTx/>
                          <a:uFillTx/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분</a:t>
                      </a:r>
                      <a:endParaRPr kumimoji="0" lang="ko-KR" altLang="en-US" sz="1300" b="0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rgbClr val="2D2D2D">
                            <a:lumMod val="65000"/>
                            <a:lumOff val="35000"/>
                          </a:srgbClr>
                        </a:solidFill>
                        <a:effectLst/>
                        <a:uLnTx/>
                        <a:uFillTx/>
                        <a:latin typeface="Source Han Sans K" panose="020B0500000000000000" pitchFamily="34" charset="-128"/>
                        <a:ea typeface="본고딕" panose="020B0500000000000000"/>
                        <a:cs typeface="+mn-cs"/>
                        <a:sym typeface="Arial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9225445"/>
                  </a:ext>
                </a:extLst>
              </a:tr>
              <a:tr h="336392">
                <a:tc>
                  <a:txBody>
                    <a:bodyPr/>
                    <a:lstStyle/>
                    <a:p>
                      <a:pPr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ko-KR" sz="1300" b="0" i="0" u="none" strike="noStrike" cap="none" spc="-150" dirty="0">
                          <a:solidFill>
                            <a:srgbClr val="3F3CE0"/>
                          </a:solidFill>
                          <a:latin typeface="Source Han Sans K Medium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6</a:t>
                      </a:r>
                      <a:r>
                        <a:rPr lang="ko-KR" altLang="en-US" sz="1300" b="0" i="0" u="none" strike="noStrike" cap="none" spc="-150" dirty="0">
                          <a:solidFill>
                            <a:srgbClr val="3F3CE0"/>
                          </a:solidFill>
                          <a:latin typeface="Source Han Sans K Medium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강</a:t>
                      </a:r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2D2D2D">
                              <a:lumMod val="90000"/>
                              <a:lumOff val="10000"/>
                            </a:srgbClr>
                          </a:solidFill>
                          <a:effectLst/>
                          <a:uLnTx/>
                          <a:uFillTx/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Create React App(CRA)</a:t>
                      </a:r>
                      <a:r>
                        <a:rPr kumimoji="0" lang="ko-KR" altLang="en-US" sz="15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2D2D2D">
                              <a:lumMod val="90000"/>
                              <a:lumOff val="10000"/>
                            </a:srgbClr>
                          </a:solidFill>
                          <a:effectLst/>
                          <a:uLnTx/>
                          <a:uFillTx/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으로 앱 </a:t>
                      </a:r>
                      <a:r>
                        <a:rPr kumimoji="0" lang="ko-KR" altLang="en-US" sz="15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2D2D2D">
                              <a:lumMod val="90000"/>
                              <a:lumOff val="10000"/>
                            </a:srgbClr>
                          </a:solidFill>
                          <a:effectLst/>
                          <a:uLnTx/>
                          <a:uFillTx/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만들어보기</a:t>
                      </a:r>
                      <a:endParaRPr kumimoji="0" lang="en-US" altLang="ko-KR" sz="15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2D2D2D">
                            <a:lumMod val="90000"/>
                            <a:lumOff val="10000"/>
                          </a:srgbClr>
                        </a:solidFill>
                        <a:effectLst/>
                        <a:uLnTx/>
                        <a:uFillTx/>
                        <a:latin typeface="Source Han Sans K" panose="020B0500000000000000" pitchFamily="34" charset="-128"/>
                        <a:ea typeface="본고딕" panose="020B0500000000000000"/>
                        <a:cs typeface="+mn-cs"/>
                        <a:sym typeface="Arial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rgbClr val="2D2D2D">
                              <a:lumMod val="65000"/>
                              <a:lumOff val="35000"/>
                            </a:srgbClr>
                          </a:solidFill>
                          <a:effectLst/>
                          <a:uLnTx/>
                          <a:uFillTx/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10</a:t>
                      </a:r>
                      <a:r>
                        <a:rPr kumimoji="0" lang="ko-KR" altLang="en-US" sz="1300" b="0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rgbClr val="2D2D2D">
                              <a:lumMod val="65000"/>
                              <a:lumOff val="35000"/>
                            </a:srgbClr>
                          </a:solidFill>
                          <a:effectLst/>
                          <a:uLnTx/>
                          <a:uFillTx/>
                          <a:latin typeface="Source Han Sans K" panose="020B0500000000000000" pitchFamily="34" charset="-128"/>
                          <a:ea typeface="본고딕" panose="020B0500000000000000"/>
                          <a:cs typeface="+mn-cs"/>
                          <a:sym typeface="Arial"/>
                        </a:rPr>
                        <a:t>분</a:t>
                      </a: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901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863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571FA-7990-A24C-83EA-859EC585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에서 화면으로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36744-6D01-4133-9AFA-86576ED879FD}"/>
              </a:ext>
            </a:extLst>
          </p:cNvPr>
          <p:cNvSpPr txBox="1"/>
          <p:nvPr/>
        </p:nvSpPr>
        <p:spPr>
          <a:xfrm>
            <a:off x="1" y="258080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CHAPTER.01</a:t>
            </a:r>
            <a:endParaRPr lang="ko-KR" altLang="en-US" sz="2000" b="1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3699-256F-4B53-94ED-D181738564C8}"/>
              </a:ext>
            </a:extLst>
          </p:cNvPr>
          <p:cNvSpPr txBox="1"/>
          <p:nvPr/>
        </p:nvSpPr>
        <p:spPr>
          <a:xfrm>
            <a:off x="1" y="813639"/>
            <a:ext cx="218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리액트와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 친해지기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3BBA4-A3EC-4AB1-AA51-BA71329F4EAA}"/>
              </a:ext>
            </a:extLst>
          </p:cNvPr>
          <p:cNvSpPr txBox="1"/>
          <p:nvPr/>
        </p:nvSpPr>
        <p:spPr>
          <a:xfrm>
            <a:off x="1" y="1580225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95CF9-D9D5-4A8D-993D-6A94022622A4}"/>
              </a:ext>
            </a:extLst>
          </p:cNvPr>
          <p:cNvSpPr txBox="1"/>
          <p:nvPr/>
        </p:nvSpPr>
        <p:spPr>
          <a:xfrm>
            <a:off x="1" y="2159202"/>
            <a:ext cx="218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리액트는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 대체 왜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탄생했을까요</a:t>
            </a:r>
            <a:r>
              <a:rPr lang="en-US" altLang="ko-KR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47346E-CF8E-364F-9D47-CBB415CAF1D7}"/>
              </a:ext>
            </a:extLst>
          </p:cNvPr>
          <p:cNvSpPr txBox="1"/>
          <p:nvPr/>
        </p:nvSpPr>
        <p:spPr>
          <a:xfrm>
            <a:off x="8457842" y="2774044"/>
            <a:ext cx="2632879" cy="9316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latin typeface="MesloLGS NF" panose="020B0609030804020204" pitchFamily="49" charset="0"/>
                <a:ea typeface="본고딕" panose="020B0500000000000000"/>
                <a:cs typeface="MesloLGS NF" panose="020B0609030804020204" pitchFamily="49" charset="0"/>
              </a:rPr>
              <a:t>Server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8B222-E37B-F340-A171-60CC79102CB2}"/>
              </a:ext>
            </a:extLst>
          </p:cNvPr>
          <p:cNvSpPr txBox="1"/>
          <p:nvPr/>
        </p:nvSpPr>
        <p:spPr>
          <a:xfrm>
            <a:off x="3324368" y="2778493"/>
            <a:ext cx="2632879" cy="9316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latin typeface="MesloLGS NF" panose="020B0609030804020204" pitchFamily="49" charset="0"/>
                <a:ea typeface="본고딕" panose="020B0500000000000000"/>
                <a:cs typeface="MesloLGS NF" panose="020B0609030804020204" pitchFamily="49" charset="0"/>
              </a:rPr>
              <a:t>Client(Browser)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723B029E-FD9E-D048-85E7-E111B399A40D}"/>
              </a:ext>
            </a:extLst>
          </p:cNvPr>
          <p:cNvCxnSpPr>
            <a:cxnSpLocks/>
          </p:cNvCxnSpPr>
          <p:nvPr/>
        </p:nvCxnSpPr>
        <p:spPr>
          <a:xfrm>
            <a:off x="5957247" y="2983832"/>
            <a:ext cx="2500595" cy="12700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AA851A1-21B2-0C49-B600-C8C20432948F}"/>
              </a:ext>
            </a:extLst>
          </p:cNvPr>
          <p:cNvCxnSpPr>
            <a:cxnSpLocks/>
          </p:cNvCxnSpPr>
          <p:nvPr/>
        </p:nvCxnSpPr>
        <p:spPr>
          <a:xfrm>
            <a:off x="5957247" y="3429000"/>
            <a:ext cx="2500595" cy="12700"/>
          </a:xfrm>
          <a:prstGeom prst="curvedConnector3">
            <a:avLst>
              <a:gd name="adj1" fmla="val 50000"/>
            </a:avLst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E3478CF-E8C1-0F4F-AD70-AC5D4B509F8D}"/>
              </a:ext>
            </a:extLst>
          </p:cNvPr>
          <p:cNvSpPr txBox="1"/>
          <p:nvPr/>
        </p:nvSpPr>
        <p:spPr>
          <a:xfrm>
            <a:off x="6096000" y="2530691"/>
            <a:ext cx="230490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esloLGS NF" panose="020B0609030804020204" pitchFamily="49" charset="0"/>
                <a:ea typeface="본고딕" panose="020B0500000000000000"/>
                <a:cs typeface="MesloLGS NF" panose="020B0609030804020204" pitchFamily="49" charset="0"/>
              </a:rPr>
              <a:t>request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2193CB-1E46-A442-8565-D581E7E9F32B}"/>
              </a:ext>
            </a:extLst>
          </p:cNvPr>
          <p:cNvSpPr txBox="1"/>
          <p:nvPr/>
        </p:nvSpPr>
        <p:spPr>
          <a:xfrm>
            <a:off x="6055092" y="3521060"/>
            <a:ext cx="230490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esloLGS NF" panose="020B0609030804020204" pitchFamily="49" charset="0"/>
                <a:ea typeface="본고딕" panose="020B0500000000000000"/>
                <a:cs typeface="MesloLGS NF" panose="020B0609030804020204" pitchFamily="49" charset="0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46496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571FA-7990-A24C-83EA-859EC585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에서 화면으로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36744-6D01-4133-9AFA-86576ED879FD}"/>
              </a:ext>
            </a:extLst>
          </p:cNvPr>
          <p:cNvSpPr txBox="1"/>
          <p:nvPr/>
        </p:nvSpPr>
        <p:spPr>
          <a:xfrm>
            <a:off x="1" y="258080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CHAPTER.01</a:t>
            </a:r>
            <a:endParaRPr lang="ko-KR" altLang="en-US" sz="2000" b="1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3699-256F-4B53-94ED-D181738564C8}"/>
              </a:ext>
            </a:extLst>
          </p:cNvPr>
          <p:cNvSpPr txBox="1"/>
          <p:nvPr/>
        </p:nvSpPr>
        <p:spPr>
          <a:xfrm>
            <a:off x="1" y="813639"/>
            <a:ext cx="218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리액트와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 친해지기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3BBA4-A3EC-4AB1-AA51-BA71329F4EAA}"/>
              </a:ext>
            </a:extLst>
          </p:cNvPr>
          <p:cNvSpPr txBox="1"/>
          <p:nvPr/>
        </p:nvSpPr>
        <p:spPr>
          <a:xfrm>
            <a:off x="1" y="1580225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95CF9-D9D5-4A8D-993D-6A94022622A4}"/>
              </a:ext>
            </a:extLst>
          </p:cNvPr>
          <p:cNvSpPr txBox="1"/>
          <p:nvPr/>
        </p:nvSpPr>
        <p:spPr>
          <a:xfrm>
            <a:off x="1" y="2159202"/>
            <a:ext cx="218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리액트는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 대체 왜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탄생했을까요</a:t>
            </a:r>
            <a:r>
              <a:rPr lang="en-US" altLang="ko-KR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?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F4CA2CD-1142-EF43-BF28-B1FB53AF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4580" y="1721718"/>
            <a:ext cx="8769219" cy="4259204"/>
          </a:xfrm>
        </p:spPr>
        <p:txBody>
          <a:bodyPr/>
          <a:lstStyle/>
          <a:p>
            <a:r>
              <a:rPr lang="en-US" altLang="ko-KR" dirty="0"/>
              <a:t>HTML</a:t>
            </a:r>
          </a:p>
          <a:p>
            <a:pPr lvl="1"/>
            <a:r>
              <a:rPr lang="ko-KR" altLang="en-US" dirty="0">
                <a:ea typeface="본고딕" panose="020B0500000000000000"/>
              </a:rPr>
              <a:t>데이터</a:t>
            </a:r>
            <a:r>
              <a:rPr lang="en-US" altLang="ko-KR" dirty="0">
                <a:ea typeface="본고딕" panose="020B0500000000000000"/>
              </a:rPr>
              <a:t>,</a:t>
            </a:r>
            <a:r>
              <a:rPr lang="ko-KR" altLang="en-US" dirty="0">
                <a:ea typeface="본고딕" panose="020B0500000000000000"/>
              </a:rPr>
              <a:t> 뼈대</a:t>
            </a:r>
            <a:endParaRPr lang="en-US" altLang="ko-KR" dirty="0">
              <a:ea typeface="본고딕" panose="020B0500000000000000"/>
            </a:endParaRPr>
          </a:p>
          <a:p>
            <a:r>
              <a:rPr lang="en-US" altLang="ko-KR" dirty="0"/>
              <a:t>CSS</a:t>
            </a:r>
          </a:p>
          <a:p>
            <a:pPr lvl="1"/>
            <a:r>
              <a:rPr lang="ko-KR" altLang="en-US" dirty="0">
                <a:ea typeface="본고딕" panose="020B0500000000000000"/>
              </a:rPr>
              <a:t>스타일</a:t>
            </a:r>
            <a:endParaRPr lang="en-US" altLang="ko-KR" dirty="0">
              <a:ea typeface="본고딕" panose="020B0500000000000000"/>
            </a:endParaRPr>
          </a:p>
          <a:p>
            <a:r>
              <a:rPr lang="en-US" altLang="ko-KR" dirty="0" err="1"/>
              <a:t>Javascript</a:t>
            </a:r>
            <a:endParaRPr lang="en-US" altLang="ko-KR" dirty="0"/>
          </a:p>
          <a:p>
            <a:pPr lvl="1"/>
            <a:r>
              <a:rPr lang="ko-KR" altLang="en-US" dirty="0">
                <a:ea typeface="본고딕" panose="020B0500000000000000"/>
              </a:rPr>
              <a:t>동적인 요소</a:t>
            </a:r>
            <a:endParaRPr lang="en-US" altLang="ko-KR" dirty="0">
              <a:ea typeface="본고딕" panose="020B0500000000000000"/>
            </a:endParaRPr>
          </a:p>
          <a:p>
            <a:pPr lvl="1"/>
            <a:r>
              <a:rPr lang="en-US" altLang="ko-KR" dirty="0">
                <a:ea typeface="본고딕" panose="020B0500000000000000"/>
              </a:rPr>
              <a:t>DOM</a:t>
            </a:r>
            <a:r>
              <a:rPr lang="ko-KR" altLang="en-US" dirty="0">
                <a:ea typeface="본고딕" panose="020B0500000000000000"/>
              </a:rPr>
              <a:t>을 조작</a:t>
            </a:r>
            <a:r>
              <a:rPr lang="en-US" altLang="ko-KR" dirty="0">
                <a:ea typeface="본고딕" panose="020B0500000000000000"/>
              </a:rPr>
              <a:t>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556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571FA-7990-A24C-83EA-859EC585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에서 화면으로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36744-6D01-4133-9AFA-86576ED879FD}"/>
              </a:ext>
            </a:extLst>
          </p:cNvPr>
          <p:cNvSpPr txBox="1"/>
          <p:nvPr/>
        </p:nvSpPr>
        <p:spPr>
          <a:xfrm>
            <a:off x="1" y="258080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CHAPTER.01</a:t>
            </a:r>
            <a:endParaRPr lang="ko-KR" altLang="en-US" sz="2000" b="1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3699-256F-4B53-94ED-D181738564C8}"/>
              </a:ext>
            </a:extLst>
          </p:cNvPr>
          <p:cNvSpPr txBox="1"/>
          <p:nvPr/>
        </p:nvSpPr>
        <p:spPr>
          <a:xfrm>
            <a:off x="1" y="813639"/>
            <a:ext cx="218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리액트와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 친해지기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3BBA4-A3EC-4AB1-AA51-BA71329F4EAA}"/>
              </a:ext>
            </a:extLst>
          </p:cNvPr>
          <p:cNvSpPr txBox="1"/>
          <p:nvPr/>
        </p:nvSpPr>
        <p:spPr>
          <a:xfrm>
            <a:off x="1" y="1580225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95CF9-D9D5-4A8D-993D-6A94022622A4}"/>
              </a:ext>
            </a:extLst>
          </p:cNvPr>
          <p:cNvSpPr txBox="1"/>
          <p:nvPr/>
        </p:nvSpPr>
        <p:spPr>
          <a:xfrm>
            <a:off x="1" y="2159202"/>
            <a:ext cx="218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리액트는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 대체 왜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탄생했을까요</a:t>
            </a:r>
            <a:r>
              <a:rPr lang="en-US" altLang="ko-KR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D28E89-8D35-CB43-A0EE-D80211400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582"/>
          <a:stretch/>
        </p:blipFill>
        <p:spPr>
          <a:xfrm>
            <a:off x="2770882" y="1721718"/>
            <a:ext cx="4716100" cy="4013200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D329615-F6CA-F64E-A4CA-85A0FD186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1583" y="1721718"/>
            <a:ext cx="3824590" cy="4013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html</a:t>
            </a:r>
          </a:p>
          <a:p>
            <a:r>
              <a:rPr lang="en-US" dirty="0"/>
              <a:t>head </a:t>
            </a:r>
          </a:p>
          <a:p>
            <a:pPr lvl="1"/>
            <a:r>
              <a:rPr lang="en-US" dirty="0"/>
              <a:t>title </a:t>
            </a:r>
          </a:p>
          <a:p>
            <a:pPr lvl="2"/>
            <a:r>
              <a:rPr lang="en-US" dirty="0"/>
              <a:t>My first web page</a:t>
            </a:r>
          </a:p>
          <a:p>
            <a:r>
              <a:rPr lang="en-US" dirty="0"/>
              <a:t>body </a:t>
            </a:r>
          </a:p>
          <a:p>
            <a:pPr lvl="1"/>
            <a:r>
              <a:rPr lang="en-US" dirty="0"/>
              <a:t>h1 </a:t>
            </a:r>
          </a:p>
          <a:p>
            <a:pPr lvl="2"/>
            <a:r>
              <a:rPr lang="en-US" dirty="0"/>
              <a:t>Hello, world!</a:t>
            </a:r>
          </a:p>
          <a:p>
            <a:pPr lvl="1"/>
            <a:r>
              <a:rPr lang="en-US" dirty="0"/>
              <a:t>p </a:t>
            </a:r>
          </a:p>
          <a:p>
            <a:pPr lvl="2"/>
            <a:r>
              <a:rPr lang="en-US" dirty="0"/>
              <a:t>How are you?</a:t>
            </a:r>
          </a:p>
          <a:p>
            <a:pPr marL="0" indent="0">
              <a:buNone/>
            </a:pPr>
            <a:endParaRPr lang="en-US" dirty="0">
              <a:solidFill>
                <a:srgbClr val="F8F8F2"/>
              </a:solidFill>
              <a:latin typeface="본고딕"/>
            </a:endParaRPr>
          </a:p>
        </p:txBody>
      </p:sp>
    </p:spTree>
    <p:extLst>
      <p:ext uri="{BB962C8B-B14F-4D97-AF65-F5344CB8AC3E}">
        <p14:creationId xmlns:p14="http://schemas.microsoft.com/office/powerpoint/2010/main" val="3306665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571FA-7990-A24C-83EA-859EC585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에서 화면으로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36744-6D01-4133-9AFA-86576ED879FD}"/>
              </a:ext>
            </a:extLst>
          </p:cNvPr>
          <p:cNvSpPr txBox="1"/>
          <p:nvPr/>
        </p:nvSpPr>
        <p:spPr>
          <a:xfrm>
            <a:off x="1" y="258080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CHAPTER.01</a:t>
            </a:r>
            <a:endParaRPr lang="ko-KR" altLang="en-US" sz="2000" b="1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3699-256F-4B53-94ED-D181738564C8}"/>
              </a:ext>
            </a:extLst>
          </p:cNvPr>
          <p:cNvSpPr txBox="1"/>
          <p:nvPr/>
        </p:nvSpPr>
        <p:spPr>
          <a:xfrm>
            <a:off x="1" y="813639"/>
            <a:ext cx="218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리액트와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 친해지기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3BBA4-A3EC-4AB1-AA51-BA71329F4EAA}"/>
              </a:ext>
            </a:extLst>
          </p:cNvPr>
          <p:cNvSpPr txBox="1"/>
          <p:nvPr/>
        </p:nvSpPr>
        <p:spPr>
          <a:xfrm>
            <a:off x="1" y="1580225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95CF9-D9D5-4A8D-993D-6A94022622A4}"/>
              </a:ext>
            </a:extLst>
          </p:cNvPr>
          <p:cNvSpPr txBox="1"/>
          <p:nvPr/>
        </p:nvSpPr>
        <p:spPr>
          <a:xfrm>
            <a:off x="1" y="2159202"/>
            <a:ext cx="218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리액트는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 대체 왜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탄생했을까요</a:t>
            </a:r>
            <a:r>
              <a:rPr lang="en-US" altLang="ko-KR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 pitchFamily="34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47346E-CF8E-364F-9D47-CBB415CAF1D7}"/>
              </a:ext>
            </a:extLst>
          </p:cNvPr>
          <p:cNvSpPr txBox="1"/>
          <p:nvPr/>
        </p:nvSpPr>
        <p:spPr>
          <a:xfrm>
            <a:off x="2728016" y="1238412"/>
            <a:ext cx="2632879" cy="12003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MesloLGS NF" panose="020B0609030804020204" pitchFamily="49" charset="0"/>
                <a:ea typeface="본고딕" panose="020B0500000000000000"/>
                <a:cs typeface="MesloLGS NF" panose="020B0609030804020204" pitchFamily="49" charset="0"/>
              </a:rPr>
              <a:t>&lt;!DOCTYPE html&gt;</a:t>
            </a:r>
          </a:p>
          <a:p>
            <a:r>
              <a:rPr lang="en-US" dirty="0">
                <a:latin typeface="MesloLGS NF" panose="020B0609030804020204" pitchFamily="49" charset="0"/>
                <a:ea typeface="본고딕" panose="020B0500000000000000"/>
                <a:cs typeface="MesloLGS NF" panose="020B0609030804020204" pitchFamily="49" charset="0"/>
              </a:rPr>
              <a:t>&lt;html lang="</a:t>
            </a:r>
            <a:r>
              <a:rPr lang="en-US" dirty="0" err="1">
                <a:latin typeface="MesloLGS NF" panose="020B0609030804020204" pitchFamily="49" charset="0"/>
                <a:ea typeface="본고딕" panose="020B0500000000000000"/>
                <a:cs typeface="MesloLGS NF" panose="020B0609030804020204" pitchFamily="49" charset="0"/>
              </a:rPr>
              <a:t>en</a:t>
            </a:r>
            <a:r>
              <a:rPr lang="en-US" dirty="0">
                <a:latin typeface="MesloLGS NF" panose="020B0609030804020204" pitchFamily="49" charset="0"/>
                <a:ea typeface="본고딕" panose="020B0500000000000000"/>
                <a:cs typeface="MesloLGS NF" panose="020B0609030804020204" pitchFamily="49" charset="0"/>
              </a:rPr>
              <a:t>"&gt;</a:t>
            </a:r>
          </a:p>
          <a:p>
            <a:r>
              <a:rPr lang="en-US" dirty="0">
                <a:latin typeface="MesloLGS NF" panose="020B0609030804020204" pitchFamily="49" charset="0"/>
                <a:ea typeface="본고딕" panose="020B0500000000000000"/>
                <a:cs typeface="MesloLGS NF" panose="020B0609030804020204" pitchFamily="49" charset="0"/>
              </a:rPr>
              <a:t>&lt;head&gt;&lt;/head&gt;</a:t>
            </a:r>
          </a:p>
          <a:p>
            <a:r>
              <a:rPr lang="en-US" dirty="0">
                <a:latin typeface="MesloLGS NF" panose="020B0609030804020204" pitchFamily="49" charset="0"/>
                <a:ea typeface="본고딕" panose="020B0500000000000000"/>
                <a:cs typeface="MesloLGS NF" panose="020B0609030804020204" pitchFamily="49" charset="0"/>
              </a:rPr>
              <a:t>&lt;/html&gt;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B93D1F-6EAF-7847-A34A-5AD77F7199A9}"/>
              </a:ext>
            </a:extLst>
          </p:cNvPr>
          <p:cNvSpPr txBox="1"/>
          <p:nvPr/>
        </p:nvSpPr>
        <p:spPr>
          <a:xfrm>
            <a:off x="5768026" y="3244334"/>
            <a:ext cx="2632879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esloLGS NF" panose="020B0609030804020204" pitchFamily="49" charset="0"/>
                <a:ea typeface="본고딕" panose="020B0500000000000000"/>
                <a:cs typeface="MesloLGS NF" panose="020B0609030804020204" pitchFamily="49" charset="0"/>
              </a:rPr>
              <a:t>DOM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4CEA583-FED7-7D42-BC80-0BE07141E07D}"/>
              </a:ext>
            </a:extLst>
          </p:cNvPr>
          <p:cNvCxnSpPr>
            <a:stCxn id="4" idx="3"/>
            <a:endCxn id="11" idx="0"/>
          </p:cNvCxnSpPr>
          <p:nvPr/>
        </p:nvCxnSpPr>
        <p:spPr>
          <a:xfrm>
            <a:off x="5360895" y="1838577"/>
            <a:ext cx="1723571" cy="1405757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A1AE39E1-9987-EC42-A246-5E7799FC8F17}"/>
              </a:ext>
            </a:extLst>
          </p:cNvPr>
          <p:cNvCxnSpPr>
            <a:cxnSpLocks/>
            <a:stCxn id="11" idx="2"/>
            <a:endCxn id="15" idx="1"/>
          </p:cNvCxnSpPr>
          <p:nvPr/>
        </p:nvCxnSpPr>
        <p:spPr>
          <a:xfrm rot="16200000" flipH="1">
            <a:off x="7174238" y="3523894"/>
            <a:ext cx="1596963" cy="1776506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F3A24A6-2663-5741-B2C7-30BB87DA5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1" t="6418" r="7031" b="13052"/>
          <a:stretch/>
        </p:blipFill>
        <p:spPr>
          <a:xfrm>
            <a:off x="8860972" y="4259943"/>
            <a:ext cx="2758092" cy="190137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52142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571FA-7990-A24C-83EA-859EC585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문제점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36744-6D01-4133-9AFA-86576ED879FD}"/>
              </a:ext>
            </a:extLst>
          </p:cNvPr>
          <p:cNvSpPr txBox="1"/>
          <p:nvPr/>
        </p:nvSpPr>
        <p:spPr>
          <a:xfrm>
            <a:off x="1" y="258080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/>
              </a:rPr>
              <a:t>CHAPTER.01</a:t>
            </a:r>
            <a:endParaRPr lang="ko-KR" altLang="en-US" sz="2000" b="1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D3699-256F-4B53-94ED-D181738564C8}"/>
              </a:ext>
            </a:extLst>
          </p:cNvPr>
          <p:cNvSpPr txBox="1"/>
          <p:nvPr/>
        </p:nvSpPr>
        <p:spPr>
          <a:xfrm>
            <a:off x="1" y="813639"/>
            <a:ext cx="218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/>
              </a:rPr>
              <a:t>리액트와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/>
              </a:rPr>
              <a:t> 친해지기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3BBA4-A3EC-4AB1-AA51-BA71329F4EAA}"/>
              </a:ext>
            </a:extLst>
          </p:cNvPr>
          <p:cNvSpPr txBox="1"/>
          <p:nvPr/>
        </p:nvSpPr>
        <p:spPr>
          <a:xfrm>
            <a:off x="1" y="1580225"/>
            <a:ext cx="218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/>
              </a:rPr>
              <a:t>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95CF9-D9D5-4A8D-993D-6A94022622A4}"/>
              </a:ext>
            </a:extLst>
          </p:cNvPr>
          <p:cNvSpPr txBox="1"/>
          <p:nvPr/>
        </p:nvSpPr>
        <p:spPr>
          <a:xfrm>
            <a:off x="1" y="2159202"/>
            <a:ext cx="218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/>
              </a:rPr>
              <a:t>리액트는</a:t>
            </a:r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/>
              </a:rPr>
              <a:t> 대체 왜</a:t>
            </a:r>
            <a:endParaRPr lang="en-US" altLang="ko-KR" sz="1400" dirty="0">
              <a:solidFill>
                <a:schemeClr val="bg1"/>
              </a:solidFill>
              <a:latin typeface="본고딕" panose="020B0500000000000000" pitchFamily="34" charset="-127"/>
              <a:ea typeface="본고딕" panose="020B0500000000000000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/>
              </a:rPr>
              <a:t>탄생했을까요</a:t>
            </a:r>
            <a:r>
              <a:rPr lang="en-US" altLang="ko-KR" sz="1400" dirty="0">
                <a:solidFill>
                  <a:schemeClr val="bg1"/>
                </a:solidFill>
                <a:latin typeface="본고딕" panose="020B0500000000000000" pitchFamily="34" charset="-127"/>
                <a:ea typeface="본고딕" panose="020B0500000000000000"/>
              </a:rPr>
              <a:t>?</a:t>
            </a:r>
          </a:p>
        </p:txBody>
      </p:sp>
      <p:pic>
        <p:nvPicPr>
          <p:cNvPr id="12" name="Picture 2" descr="assorted electric cables">
            <a:extLst>
              <a:ext uri="{FF2B5EF4-FFF2-40B4-BE49-F238E27FC236}">
                <a16:creationId xmlns:a16="http://schemas.microsoft.com/office/drawing/2014/main" id="{3930440B-F705-1842-9200-42062D0E1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391" y="1980335"/>
            <a:ext cx="5518150" cy="368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799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2D2D2D"/>
      </a:dk1>
      <a:lt1>
        <a:srgbClr val="FFFFFF"/>
      </a:lt1>
      <a:dk2>
        <a:srgbClr val="242852"/>
      </a:dk2>
      <a:lt2>
        <a:srgbClr val="3D3BDF"/>
      </a:lt2>
      <a:accent1>
        <a:srgbClr val="B9B8FF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E3BE0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6637</TotalTime>
  <Words>434</Words>
  <Application>Microsoft Office PowerPoint</Application>
  <PresentationFormat>와이드스크린</PresentationFormat>
  <Paragraphs>179</Paragraphs>
  <Slides>21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MesloLGS NF</vt:lpstr>
      <vt:lpstr>NanumGothicOTF</vt:lpstr>
      <vt:lpstr>Source Han Sans K</vt:lpstr>
      <vt:lpstr>Source Han Sans K Medium</vt:lpstr>
      <vt:lpstr>맑은 고딕</vt:lpstr>
      <vt:lpstr>본고딕</vt:lpstr>
      <vt:lpstr>Arial</vt:lpstr>
      <vt:lpstr>Wingdings</vt:lpstr>
      <vt:lpstr>Office 테마</vt:lpstr>
      <vt:lpstr>PowerPoint 프레젠테이션</vt:lpstr>
      <vt:lpstr>리액트로 만들어보는 투두리스트 앱</vt:lpstr>
      <vt:lpstr>리액트와 친해지기</vt:lpstr>
      <vt:lpstr>리액트와 친해지기</vt:lpstr>
      <vt:lpstr>HTML에서 화면으로</vt:lpstr>
      <vt:lpstr>HTML에서 화면으로</vt:lpstr>
      <vt:lpstr>HTML에서 화면으로</vt:lpstr>
      <vt:lpstr>HTML에서 화면으로</vt:lpstr>
      <vt:lpstr>문제점</vt:lpstr>
      <vt:lpstr>컴포넌트(Component)</vt:lpstr>
      <vt:lpstr>리액트의 컴포넌트</vt:lpstr>
      <vt:lpstr>컴포넌트의 장점</vt:lpstr>
      <vt:lpstr>컴포넌트와 HTML 비교</vt:lpstr>
      <vt:lpstr>JSX란?</vt:lpstr>
      <vt:lpstr>표현식</vt:lpstr>
      <vt:lpstr>JSX 엘리먼트</vt:lpstr>
      <vt:lpstr>React fragment</vt:lpstr>
      <vt:lpstr>어트리뷰트</vt:lpstr>
      <vt:lpstr>주석</vt:lpstr>
      <vt:lpstr>Visual Studio Code 설치</vt:lpstr>
      <vt:lpstr>컴포넌트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임진솔</dc:creator>
  <cp:lastModifiedBy>USER</cp:lastModifiedBy>
  <cp:revision>37</cp:revision>
  <dcterms:created xsi:type="dcterms:W3CDTF">2019-11-02T06:28:40Z</dcterms:created>
  <dcterms:modified xsi:type="dcterms:W3CDTF">2021-11-10T08:32:16Z</dcterms:modified>
</cp:coreProperties>
</file>